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Montserrat"/>
      <p:regular r:id="rId27"/>
    </p:embeddedFont>
    <p:embeddedFont>
      <p:font typeface="Montserrat"/>
      <p:regular r:id="rId28"/>
    </p:embeddedFont>
    <p:embeddedFont>
      <p:font typeface="Montserrat"/>
      <p:regular r:id="rId29"/>
    </p:embeddedFont>
    <p:embeddedFont>
      <p:font typeface="Montserrat"/>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Optymalizatory to kluczowy element uczenia głębokiego, odpowiadające za aktualizację wag sieci neuronowej w celu minimalizacji funkcji kosztu
Wybór odpowiedniego optymalizatora ma duży wpływ na szybkość i stabilność procesu treningu
Optymalizator oblicza gradient funkcji kosztu i na tej podstawie aktualizuje wagi sieci, aby stopniowo dążyć do minimum tej funkcji
Wizualizacja na slajdzie przedstawia ścieżki gradientu w procesie optymalizacji, co pomaga zilustrować działanie optymalizatorów
Omówimy kilka popularnych optymalizatorów, takich jak SGD, Momentum, RMSProp i Adam, oraz ich charakterystyki i zastosowanie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Funkcja straty to matematyczna miara błędu modelu - pokazuje, jak bardzo nasze przewidywania różnią się od oczekiwanych wartości. Odnosi się do błędu pojedynczej próbki.
• Funkcja kosztu to średnia strata dla całego batcha lub zbioru danych. Dzięki temu model wie, w którą stronę powinien korygować swoje parametry podczas uczenia, aby minimalizować błąd.
• Wizualizacja na slajdzie pokazuje powierzchnię gradientu funkcji straty w przestrzeni parametrów modelu. Celem uczenia jest znalezienie minimum tej powierzchni, co odpowiada parametrom modelu o najniższej stracie.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Optymalizator to kluczowy element w uczeniu maszynowym, odpowiedzialny za aktualizację parametrów modelu na podstawie gradientów.
Jego główne zadania to:
Tłumaczenie gradientu na konkretne zmiany wag sieci
Określanie kierunku i wielkości kroku aktualizacji
Akumulowanie historii gradientów, aby przyspieszyć uczenie w trudnych wymiarach
Wyrównywanie różnic skal między parametrami lub adaptowanie się do zmiennego szumu w gradientach
Odpowiedni wybór optymalizatora ma kluczowe znaczenie dla szybkości i stabilności procesu uczenia.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Metody pierwszego rzędu to klasyczne podejścia do optymalizacji, które wykorzystują informację o gradiencie funkcji kosztu do aktualizacji parametrów modelu.
Gradient descent to jedna z najważniejszych i najczęściej stosowanych metod pierwszego rzędu.
Wizualizacja na slajdzie pokazuje, jak gradient descent działa - krok po kroku zmniejsza wartość funkcji kosztu, dążąc do minimum.
Metody pierwszego rzędu są proste w implementacji i często skuteczne, ale mają też pewne ograniczenia, na przykład mogą mieć problemy z funkcjami o skomplikowanej topologii.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Stochastic Gradient Descent (SGD) to klasyczny optymalizator, który aktualizuje wagi modelu na podstawie gradientu obliczonego na małej losowej próbce danych, a nie na całym zbiorze.
Jest to prosty, stabilny i często skuteczny algorytm, szczególnie przy dużych modelach i odpowiednim doborze learning rate.
SGD stanowi fundament nowoczesnych metod optymalizacji w uczeniu głębokim.
Wizualizacja na slajdzie pokazuje trajektorię optymalizacji SGD w przestrzeni parametrów.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Descent z momentem dodaje "bezwładność" do ruchu po powierzchni funkcji kosztu
Zamiast reagować tylko na aktualny gradient, wykorzystuje też poprzednie kroki, co daje "pamięć" kroków
Dzięki temu szybciej pokonuje doliny w funkcji kosztu i wolniej "gubi się" w płaskich regionach
Warianty tej techniki to Momentum i Nesterov Momentum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Metody adaptacyjne to grupa optymalizatorów, które dynamicznie dostosowują learning rate dla każdego parametru osobno
Zamiast jednej stałej learning rate, każdy parametr ma swoją własną, która jest aktualizowana na podstawie historii gradientów
Dzięki temu algorytm może szybciej zbiegać w obszarach, gdzie gradient jest duży, i wolniej w obszarach, gdzie gradient jest mały
Przykładem jest Adam, RMSProp czy Adagrad - te metody są bardzo popularne w uczeniu maszynowym
Wizualizacja na slajdzie pokazuje, jak adaptacyjna learning rate może doprowadzić do efektywniejszej optymalizacji w porównaniu do stałej learning rate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AdaGrad to algorytm adaptacyjnego gradientu, który zmniejsza krok uczenia dla parametrów z dużym gradientem 
• Jest to przydatne, gdy niektóre cechy występują bardzo rzadko, np. w zadaniach NLP 
• Jednak problem z AdaGrad to to, że learning rate szybko spada do bardzo małych wartości, co może zatrzymać cały proces uczenia • Należy uważać na to, aby learning rate nie spadł za bardzo, co może uniemożliwić dalsze uczenie modelu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RMSProp is a solution to the problem of AdaGrad, where the learning rate decays too quickly
Instead of summing all the gradients, RMSProp uses an exponential moving average
This helps keep the learning rate stable throughout the entire training process
The learning rate doesn't decay too quickly, allowing it to remain stable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7.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837140"/>
            <a:ext cx="7556421" cy="1483519"/>
          </a:xfrm>
          <a:prstGeom prst="rect">
            <a:avLst/>
          </a:prstGeom>
          <a:noFill/>
          <a:ln/>
        </p:spPr>
        <p:txBody>
          <a:bodyPr wrap="squar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Optymalizatory w uczeniu głębokim</a:t>
            </a:r>
            <a:endParaRPr lang="en-US" sz="4450" dirty="0"/>
          </a:p>
        </p:txBody>
      </p:sp>
      <p:sp>
        <p:nvSpPr>
          <p:cNvPr id="4" name="Text 1"/>
          <p:cNvSpPr/>
          <p:nvPr/>
        </p:nvSpPr>
        <p:spPr>
          <a:xfrm>
            <a:off x="793790" y="4618315"/>
            <a:ext cx="7556421"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Optymalizator to algorytm, który aktualizuje wagi sieci na podstawie obliczonego gradientu, aby zminimalizować funkcję kosztu. W praktyce dobór optymalizatora ma duży wpływ na szybkość i stabilność treningu.</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7200" y="393859"/>
            <a:ext cx="5609273" cy="427315"/>
          </a:xfrm>
          <a:prstGeom prst="rect">
            <a:avLst/>
          </a:prstGeom>
          <a:noFill/>
          <a:ln/>
        </p:spPr>
        <p:txBody>
          <a:bodyPr wrap="none" lIns="0" tIns="0" rIns="0" bIns="0" rtlCol="0" anchor="t"/>
          <a:lstStyle/>
          <a:p>
            <a:pPr algn="l" indent="0" marL="0">
              <a:lnSpc>
                <a:spcPts val="3350"/>
              </a:lnSpc>
              <a:buNone/>
            </a:pPr>
            <a:r>
              <a:rPr lang="en-US" sz="2550" dirty="0">
                <a:solidFill>
                  <a:srgbClr val="532418"/>
                </a:solidFill>
                <a:latin typeface="Marcellus" pitchFamily="34" charset="0"/>
                <a:ea typeface="Marcellus" pitchFamily="34" charset="-122"/>
                <a:cs typeface="Marcellus" pitchFamily="34" charset="-120"/>
              </a:rPr>
              <a:t>Adam – Adaptive Moment Estimation</a:t>
            </a:r>
            <a:endParaRPr lang="en-US" sz="2550" dirty="0"/>
          </a:p>
        </p:txBody>
      </p:sp>
      <p:sp>
        <p:nvSpPr>
          <p:cNvPr id="3" name="Text 1"/>
          <p:cNvSpPr/>
          <p:nvPr/>
        </p:nvSpPr>
        <p:spPr>
          <a:xfrm>
            <a:off x="457200" y="992624"/>
            <a:ext cx="6576655" cy="589717"/>
          </a:xfrm>
          <a:prstGeom prst="rect">
            <a:avLst/>
          </a:prstGeom>
          <a:noFill/>
          <a:ln/>
        </p:spPr>
        <p:txBody>
          <a:bodyPr wrap="none" lIns="0" tIns="0" rIns="0" bIns="0" rtlCol="0" anchor="t"/>
          <a:lstStyle/>
          <a:p>
            <a:pPr algn="l" indent="0" marL="0">
              <a:lnSpc>
                <a:spcPts val="4600"/>
              </a:lnSpc>
              <a:buNone/>
            </a:pPr>
            <a:r>
              <a:rPr lang="en-US" sz="3550" dirty="0">
                <a:solidFill>
                  <a:srgbClr val="FF954F"/>
                </a:solidFill>
                <a:latin typeface="Marcellus" pitchFamily="34" charset="0"/>
                <a:ea typeface="Marcellus" pitchFamily="34" charset="-122"/>
                <a:cs typeface="Marcellus" pitchFamily="34" charset="-120"/>
              </a:rPr>
              <a:t>Najpopularniejszy optymalizator</a:t>
            </a:r>
            <a:endParaRPr lang="en-US" sz="3550" dirty="0"/>
          </a:p>
        </p:txBody>
      </p:sp>
      <p:sp>
        <p:nvSpPr>
          <p:cNvPr id="4" name="Shape 2"/>
          <p:cNvSpPr/>
          <p:nvPr/>
        </p:nvSpPr>
        <p:spPr>
          <a:xfrm>
            <a:off x="457200" y="1753791"/>
            <a:ext cx="4495800" cy="674608"/>
          </a:xfrm>
          <a:prstGeom prst="roundRect">
            <a:avLst>
              <a:gd name="adj" fmla="val 7117"/>
            </a:avLst>
          </a:prstGeom>
          <a:solidFill>
            <a:srgbClr val="FFFFF4"/>
          </a:solidFill>
          <a:ln w="7620">
            <a:solidFill>
              <a:srgbClr val="FFE0CC"/>
            </a:solidFill>
            <a:prstDash val="solid"/>
          </a:ln>
        </p:spPr>
      </p:sp>
      <p:sp>
        <p:nvSpPr>
          <p:cNvPr id="5" name="Text 3"/>
          <p:cNvSpPr/>
          <p:nvPr/>
        </p:nvSpPr>
        <p:spPr>
          <a:xfrm>
            <a:off x="579120" y="1875711"/>
            <a:ext cx="1643301" cy="213598"/>
          </a:xfrm>
          <a:prstGeom prst="rect">
            <a:avLst/>
          </a:prstGeom>
          <a:noFill/>
          <a:ln/>
        </p:spPr>
        <p:txBody>
          <a:bodyPr wrap="none" lIns="0" tIns="0" rIns="0" bIns="0" rtlCol="0" anchor="t"/>
          <a:lstStyle/>
          <a:p>
            <a:pPr algn="l" indent="0" marL="0">
              <a:lnSpc>
                <a:spcPts val="1650"/>
              </a:lnSpc>
              <a:buNone/>
            </a:pPr>
            <a:r>
              <a:rPr lang="en-US" sz="1250" dirty="0">
                <a:solidFill>
                  <a:srgbClr val="67534F"/>
                </a:solidFill>
                <a:latin typeface="Marcellus" pitchFamily="34" charset="0"/>
                <a:ea typeface="Marcellus" pitchFamily="34" charset="-122"/>
                <a:cs typeface="Marcellus" pitchFamily="34" charset="-120"/>
              </a:rPr>
              <a:t>Momentum</a:t>
            </a:r>
            <a:endParaRPr lang="en-US" sz="1250" dirty="0"/>
          </a:p>
        </p:txBody>
      </p:sp>
      <p:sp>
        <p:nvSpPr>
          <p:cNvPr id="6" name="Text 4"/>
          <p:cNvSpPr/>
          <p:nvPr/>
        </p:nvSpPr>
        <p:spPr>
          <a:xfrm>
            <a:off x="579120" y="2157889"/>
            <a:ext cx="4251960" cy="148590"/>
          </a:xfrm>
          <a:prstGeom prst="rect">
            <a:avLst/>
          </a:prstGeom>
          <a:noFill/>
          <a:ln/>
        </p:spPr>
        <p:txBody>
          <a:bodyPr wrap="none" lIns="0" tIns="0" rIns="0" bIns="0" rtlCol="0" anchor="t"/>
          <a:lstStyle/>
          <a:p>
            <a:pPr algn="l" indent="0" marL="0">
              <a:lnSpc>
                <a:spcPts val="1150"/>
              </a:lnSpc>
              <a:buNone/>
            </a:pPr>
            <a:r>
              <a:rPr lang="en-US" sz="900" dirty="0">
                <a:solidFill>
                  <a:srgbClr val="67534F"/>
                </a:solidFill>
                <a:latin typeface="Montserrat" pitchFamily="34" charset="0"/>
                <a:ea typeface="Montserrat" pitchFamily="34" charset="-122"/>
                <a:cs typeface="Montserrat" pitchFamily="34" charset="-120"/>
              </a:rPr>
              <a:t>Łączy średnią gradientów dla stabilnego kierunku</a:t>
            </a:r>
            <a:endParaRPr lang="en-US" sz="900" dirty="0"/>
          </a:p>
        </p:txBody>
      </p:sp>
      <p:sp>
        <p:nvSpPr>
          <p:cNvPr id="7" name="Shape 5"/>
          <p:cNvSpPr/>
          <p:nvPr/>
        </p:nvSpPr>
        <p:spPr>
          <a:xfrm>
            <a:off x="5067300" y="1753791"/>
            <a:ext cx="4495800" cy="674608"/>
          </a:xfrm>
          <a:prstGeom prst="roundRect">
            <a:avLst>
              <a:gd name="adj" fmla="val 7117"/>
            </a:avLst>
          </a:prstGeom>
          <a:solidFill>
            <a:srgbClr val="FFFFF4"/>
          </a:solidFill>
          <a:ln w="7620">
            <a:solidFill>
              <a:srgbClr val="FFE0CC"/>
            </a:solidFill>
            <a:prstDash val="solid"/>
          </a:ln>
        </p:spPr>
      </p:sp>
      <p:sp>
        <p:nvSpPr>
          <p:cNvPr id="8" name="Text 6"/>
          <p:cNvSpPr/>
          <p:nvPr/>
        </p:nvSpPr>
        <p:spPr>
          <a:xfrm>
            <a:off x="5189220" y="1875711"/>
            <a:ext cx="1765816" cy="213598"/>
          </a:xfrm>
          <a:prstGeom prst="rect">
            <a:avLst/>
          </a:prstGeom>
          <a:noFill/>
          <a:ln/>
        </p:spPr>
        <p:txBody>
          <a:bodyPr wrap="none" lIns="0" tIns="0" rIns="0" bIns="0" rtlCol="0" anchor="t"/>
          <a:lstStyle/>
          <a:p>
            <a:pPr algn="l" indent="0" marL="0">
              <a:lnSpc>
                <a:spcPts val="1650"/>
              </a:lnSpc>
              <a:buNone/>
            </a:pPr>
            <a:r>
              <a:rPr lang="en-US" sz="1250" dirty="0">
                <a:solidFill>
                  <a:srgbClr val="67534F"/>
                </a:solidFill>
                <a:latin typeface="Marcellus" pitchFamily="34" charset="0"/>
                <a:ea typeface="Marcellus" pitchFamily="34" charset="-122"/>
                <a:cs typeface="Marcellus" pitchFamily="34" charset="-120"/>
              </a:rPr>
              <a:t>Adaptacyjne skalowanie</a:t>
            </a:r>
            <a:endParaRPr lang="en-US" sz="1250" dirty="0"/>
          </a:p>
        </p:txBody>
      </p:sp>
      <p:sp>
        <p:nvSpPr>
          <p:cNvPr id="9" name="Text 7"/>
          <p:cNvSpPr/>
          <p:nvPr/>
        </p:nvSpPr>
        <p:spPr>
          <a:xfrm>
            <a:off x="5189220" y="2157889"/>
            <a:ext cx="4251960" cy="148590"/>
          </a:xfrm>
          <a:prstGeom prst="rect">
            <a:avLst/>
          </a:prstGeom>
          <a:noFill/>
          <a:ln/>
        </p:spPr>
        <p:txBody>
          <a:bodyPr wrap="none" lIns="0" tIns="0" rIns="0" bIns="0" rtlCol="0" anchor="t"/>
          <a:lstStyle/>
          <a:p>
            <a:pPr algn="l" indent="0" marL="0">
              <a:lnSpc>
                <a:spcPts val="1150"/>
              </a:lnSpc>
              <a:buNone/>
            </a:pPr>
            <a:r>
              <a:rPr lang="en-US" sz="900" dirty="0">
                <a:solidFill>
                  <a:srgbClr val="67534F"/>
                </a:solidFill>
                <a:latin typeface="Montserrat" pitchFamily="34" charset="0"/>
                <a:ea typeface="Montserrat" pitchFamily="34" charset="-122"/>
                <a:cs typeface="Montserrat" pitchFamily="34" charset="-120"/>
              </a:rPr>
              <a:t>Wykorzystuje średnią kwadratów gradientów</a:t>
            </a:r>
            <a:endParaRPr lang="en-US" sz="900" dirty="0"/>
          </a:p>
        </p:txBody>
      </p:sp>
      <p:sp>
        <p:nvSpPr>
          <p:cNvPr id="10" name="Shape 8"/>
          <p:cNvSpPr/>
          <p:nvPr/>
        </p:nvSpPr>
        <p:spPr>
          <a:xfrm>
            <a:off x="9677400" y="1753791"/>
            <a:ext cx="4495800" cy="674608"/>
          </a:xfrm>
          <a:prstGeom prst="roundRect">
            <a:avLst>
              <a:gd name="adj" fmla="val 7117"/>
            </a:avLst>
          </a:prstGeom>
          <a:solidFill>
            <a:srgbClr val="FFFFF4"/>
          </a:solidFill>
          <a:ln w="7620">
            <a:solidFill>
              <a:srgbClr val="FFE0CC"/>
            </a:solidFill>
            <a:prstDash val="solid"/>
          </a:ln>
        </p:spPr>
      </p:sp>
      <p:sp>
        <p:nvSpPr>
          <p:cNvPr id="11" name="Text 9"/>
          <p:cNvSpPr/>
          <p:nvPr/>
        </p:nvSpPr>
        <p:spPr>
          <a:xfrm>
            <a:off x="9799320" y="1875711"/>
            <a:ext cx="1643301" cy="213598"/>
          </a:xfrm>
          <a:prstGeom prst="rect">
            <a:avLst/>
          </a:prstGeom>
          <a:noFill/>
          <a:ln/>
        </p:spPr>
        <p:txBody>
          <a:bodyPr wrap="none" lIns="0" tIns="0" rIns="0" bIns="0" rtlCol="0" anchor="t"/>
          <a:lstStyle/>
          <a:p>
            <a:pPr algn="l" indent="0" marL="0">
              <a:lnSpc>
                <a:spcPts val="1650"/>
              </a:lnSpc>
              <a:buNone/>
            </a:pPr>
            <a:r>
              <a:rPr lang="en-US" sz="1250" dirty="0">
                <a:solidFill>
                  <a:srgbClr val="67534F"/>
                </a:solidFill>
                <a:latin typeface="Marcellus" pitchFamily="34" charset="0"/>
                <a:ea typeface="Marcellus" pitchFamily="34" charset="-122"/>
                <a:cs typeface="Marcellus" pitchFamily="34" charset="-120"/>
              </a:rPr>
              <a:t>Szybka zbieżność</a:t>
            </a:r>
            <a:endParaRPr lang="en-US" sz="1250" dirty="0"/>
          </a:p>
        </p:txBody>
      </p:sp>
      <p:sp>
        <p:nvSpPr>
          <p:cNvPr id="12" name="Text 10"/>
          <p:cNvSpPr/>
          <p:nvPr/>
        </p:nvSpPr>
        <p:spPr>
          <a:xfrm>
            <a:off x="9799320" y="2157889"/>
            <a:ext cx="4251960" cy="148590"/>
          </a:xfrm>
          <a:prstGeom prst="rect">
            <a:avLst/>
          </a:prstGeom>
          <a:noFill/>
          <a:ln/>
        </p:spPr>
        <p:txBody>
          <a:bodyPr wrap="none" lIns="0" tIns="0" rIns="0" bIns="0" rtlCol="0" anchor="t"/>
          <a:lstStyle/>
          <a:p>
            <a:pPr algn="l" indent="0" marL="0">
              <a:lnSpc>
                <a:spcPts val="1150"/>
              </a:lnSpc>
              <a:buNone/>
            </a:pPr>
            <a:r>
              <a:rPr lang="en-US" sz="900" dirty="0">
                <a:solidFill>
                  <a:srgbClr val="67534F"/>
                </a:solidFill>
                <a:latin typeface="Montserrat" pitchFamily="34" charset="0"/>
                <a:ea typeface="Montserrat" pitchFamily="34" charset="-122"/>
                <a:cs typeface="Montserrat" pitchFamily="34" charset="-120"/>
              </a:rPr>
              <a:t>Działa dobrze "od strzału", rzadko wymaga dużego tuningu</a:t>
            </a:r>
            <a:endParaRPr lang="en-US" sz="900" dirty="0"/>
          </a:p>
        </p:txBody>
      </p:sp>
      <p:pic>
        <p:nvPicPr>
          <p:cNvPr id="13" name="Image 0" descr="preencoded.png">    </p:cNvPr>
          <p:cNvPicPr>
            <a:picLocks noChangeAspect="1"/>
          </p:cNvPicPr>
          <p:nvPr/>
        </p:nvPicPr>
        <p:blipFill>
          <a:blip r:embed="rId1"/>
          <a:stretch>
            <a:fillRect/>
          </a:stretch>
        </p:blipFill>
        <p:spPr>
          <a:xfrm>
            <a:off x="4289227" y="2556986"/>
            <a:ext cx="6051828" cy="5001458"/>
          </a:xfrm>
          <a:prstGeom prst="rect">
            <a:avLst/>
          </a:prstGeom>
        </p:spPr>
      </p:pic>
      <p:sp>
        <p:nvSpPr>
          <p:cNvPr id="14" name="Text 11"/>
          <p:cNvSpPr/>
          <p:nvPr/>
        </p:nvSpPr>
        <p:spPr>
          <a:xfrm>
            <a:off x="457200" y="7687032"/>
            <a:ext cx="13716000" cy="148590"/>
          </a:xfrm>
          <a:prstGeom prst="rect">
            <a:avLst/>
          </a:prstGeom>
          <a:noFill/>
          <a:ln/>
        </p:spPr>
        <p:txBody>
          <a:bodyPr wrap="none" lIns="0" tIns="0" rIns="0" bIns="0" rtlCol="0" anchor="t"/>
          <a:lstStyle/>
          <a:p>
            <a:pPr algn="l" indent="0" marL="0">
              <a:lnSpc>
                <a:spcPts val="1150"/>
              </a:lnSpc>
              <a:buNone/>
            </a:pP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21137" y="441603"/>
            <a:ext cx="6139220" cy="486847"/>
          </a:xfrm>
          <a:prstGeom prst="rect">
            <a:avLst/>
          </a:prstGeom>
          <a:noFill/>
          <a:ln/>
        </p:spPr>
        <p:txBody>
          <a:bodyPr wrap="none" lIns="0" tIns="0" rIns="0" bIns="0" rtlCol="0" anchor="t"/>
          <a:lstStyle/>
          <a:p>
            <a:pPr algn="l" indent="0" marL="0">
              <a:lnSpc>
                <a:spcPts val="3800"/>
              </a:lnSpc>
              <a:buNone/>
            </a:pPr>
            <a:r>
              <a:rPr lang="en-US" sz="2900" dirty="0">
                <a:solidFill>
                  <a:srgbClr val="532418"/>
                </a:solidFill>
                <a:latin typeface="Marcellus" pitchFamily="34" charset="0"/>
                <a:ea typeface="Marcellus" pitchFamily="34" charset="-122"/>
                <a:cs typeface="Marcellus" pitchFamily="34" charset="-120"/>
              </a:rPr>
              <a:t>AdamW – Adam with Weight Decay</a:t>
            </a:r>
            <a:endParaRPr lang="en-US" sz="2900" dirty="0"/>
          </a:p>
        </p:txBody>
      </p:sp>
      <p:sp>
        <p:nvSpPr>
          <p:cNvPr id="3" name="Text 1"/>
          <p:cNvSpPr/>
          <p:nvPr/>
        </p:nvSpPr>
        <p:spPr>
          <a:xfrm>
            <a:off x="521137" y="1188958"/>
            <a:ext cx="13588127" cy="169307"/>
          </a:xfrm>
          <a:prstGeom prst="rect">
            <a:avLst/>
          </a:prstGeom>
          <a:noFill/>
          <a:ln/>
        </p:spPr>
        <p:txBody>
          <a:bodyPr wrap="none" lIns="0" tIns="0" rIns="0" bIns="0" rtlCol="0" anchor="t"/>
          <a:lstStyle/>
          <a:p>
            <a:pPr algn="l" indent="0" marL="0">
              <a:lnSpc>
                <a:spcPts val="1300"/>
              </a:lnSpc>
              <a:buNone/>
            </a:pPr>
            <a:r>
              <a:rPr lang="en-US" sz="1000" dirty="0">
                <a:solidFill>
                  <a:srgbClr val="67534F"/>
                </a:solidFill>
                <a:latin typeface="Montserrat" pitchFamily="34" charset="0"/>
                <a:ea typeface="Montserrat" pitchFamily="34" charset="-122"/>
                <a:cs typeface="Montserrat" pitchFamily="34" charset="-120"/>
              </a:rPr>
              <a:t>Odmiana Adama z poprawnym </a:t>
            </a:r>
            <a:pPr algn="l" indent="0" marL="0">
              <a:lnSpc>
                <a:spcPts val="1300"/>
              </a:lnSpc>
              <a:buNone/>
            </a:pPr>
            <a:r>
              <a:rPr lang="en-US" sz="1000" b="1" dirty="0">
                <a:solidFill>
                  <a:srgbClr val="67534F"/>
                </a:solidFill>
                <a:latin typeface="Montserrat" pitchFamily="34" charset="0"/>
                <a:ea typeface="Montserrat" pitchFamily="34" charset="-122"/>
                <a:cs typeface="Montserrat" pitchFamily="34" charset="-120"/>
              </a:rPr>
              <a:t>odseparowanym</a:t>
            </a:r>
            <a:pPr algn="l" indent="0" marL="0">
              <a:lnSpc>
                <a:spcPts val="1300"/>
              </a:lnSpc>
              <a:buNone/>
            </a:pPr>
            <a:r>
              <a:rPr lang="en-US" sz="1000" dirty="0">
                <a:solidFill>
                  <a:srgbClr val="67534F"/>
                </a:solidFill>
                <a:latin typeface="Montserrat" pitchFamily="34" charset="0"/>
                <a:ea typeface="Montserrat" pitchFamily="34" charset="-122"/>
                <a:cs typeface="Montserrat" pitchFamily="34" charset="-120"/>
              </a:rPr>
              <a:t> wdrożeniem weight decay (regularizacji L2).</a:t>
            </a:r>
            <a:endParaRPr lang="en-US" sz="1000" dirty="0"/>
          </a:p>
        </p:txBody>
      </p:sp>
      <p:sp>
        <p:nvSpPr>
          <p:cNvPr id="4" name="Text 2"/>
          <p:cNvSpPr/>
          <p:nvPr/>
        </p:nvSpPr>
        <p:spPr>
          <a:xfrm>
            <a:off x="521137" y="1504831"/>
            <a:ext cx="13588127" cy="169307"/>
          </a:xfrm>
          <a:prstGeom prst="rect">
            <a:avLst/>
          </a:prstGeom>
          <a:noFill/>
          <a:ln/>
        </p:spPr>
        <p:txBody>
          <a:bodyPr wrap="none" lIns="0" tIns="0" rIns="0" bIns="0" rtlCol="0" anchor="t"/>
          <a:lstStyle/>
          <a:p>
            <a:pPr algn="l" indent="0" marL="0">
              <a:lnSpc>
                <a:spcPts val="1300"/>
              </a:lnSpc>
              <a:buNone/>
            </a:pPr>
            <a:r>
              <a:rPr lang="en-US" sz="1000" dirty="0">
                <a:solidFill>
                  <a:srgbClr val="67534F"/>
                </a:solidFill>
                <a:latin typeface="Montserrat" pitchFamily="34" charset="0"/>
                <a:ea typeface="Montserrat" pitchFamily="34" charset="-122"/>
                <a:cs typeface="Montserrat" pitchFamily="34" charset="-120"/>
              </a:rPr>
              <a:t>W standardowym Adamie weight decay działał nieoptymalnie. AdamW znacząco poprawia generalizację i jest obecnie </a:t>
            </a:r>
            <a:pPr algn="l" indent="0" marL="0">
              <a:lnSpc>
                <a:spcPts val="1300"/>
              </a:lnSpc>
              <a:buNone/>
            </a:pPr>
            <a:r>
              <a:rPr lang="en-US" sz="1000" dirty="0">
                <a:solidFill>
                  <a:srgbClr val="FF954F"/>
                </a:solidFill>
                <a:latin typeface="Montserrat" pitchFamily="34" charset="0"/>
                <a:ea typeface="Montserrat" pitchFamily="34" charset="-122"/>
                <a:cs typeface="Montserrat" pitchFamily="34" charset="-120"/>
              </a:rPr>
              <a:t>domyślnym wyborem w modelach głębokiego uczenia</a:t>
            </a:r>
            <a:pPr algn="l" indent="0" marL="0">
              <a:lnSpc>
                <a:spcPts val="1300"/>
              </a:lnSpc>
              <a:buNone/>
            </a:pPr>
            <a:r>
              <a:rPr lang="en-US" sz="1000" dirty="0">
                <a:solidFill>
                  <a:srgbClr val="67534F"/>
                </a:solidFill>
                <a:latin typeface="Montserrat" pitchFamily="34" charset="0"/>
                <a:ea typeface="Montserrat" pitchFamily="34" charset="-122"/>
                <a:cs typeface="Montserrat" pitchFamily="34" charset="-120"/>
              </a:rPr>
              <a:t> (np. Transformers).</a:t>
            </a:r>
            <a:endParaRPr lang="en-US" sz="1000" dirty="0"/>
          </a:p>
        </p:txBody>
      </p:sp>
      <p:pic>
        <p:nvPicPr>
          <p:cNvPr id="5" name="Image 0" descr="preencoded.png">    </p:cNvPr>
          <p:cNvPicPr>
            <a:picLocks noChangeAspect="1"/>
          </p:cNvPicPr>
          <p:nvPr/>
        </p:nvPicPr>
        <p:blipFill>
          <a:blip r:embed="rId1"/>
          <a:stretch>
            <a:fillRect/>
          </a:stretch>
        </p:blipFill>
        <p:spPr>
          <a:xfrm>
            <a:off x="3740229" y="1820704"/>
            <a:ext cx="7149822" cy="5651421"/>
          </a:xfrm>
          <a:prstGeom prst="rect">
            <a:avLst/>
          </a:prstGeom>
        </p:spPr>
      </p:pic>
      <p:sp>
        <p:nvSpPr>
          <p:cNvPr id="6" name="Text 3"/>
          <p:cNvSpPr/>
          <p:nvPr/>
        </p:nvSpPr>
        <p:spPr>
          <a:xfrm>
            <a:off x="521137" y="7618690"/>
            <a:ext cx="13588127" cy="169307"/>
          </a:xfrm>
          <a:prstGeom prst="rect">
            <a:avLst/>
          </a:prstGeom>
          <a:noFill/>
          <a:ln/>
        </p:spPr>
        <p:txBody>
          <a:bodyPr wrap="none" lIns="0" tIns="0" rIns="0" bIns="0" rtlCol="0" anchor="t"/>
          <a:lstStyle/>
          <a:p>
            <a:pPr algn="l" indent="0" marL="0">
              <a:lnSpc>
                <a:spcPts val="1300"/>
              </a:lnSpc>
              <a:buNone/>
            </a:pP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710809"/>
            <a:ext cx="7597378"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Przygotowanie eksperymentu</a:t>
            </a:r>
            <a:endParaRPr lang="en-US" sz="4450" dirty="0"/>
          </a:p>
        </p:txBody>
      </p:sp>
      <p:sp>
        <p:nvSpPr>
          <p:cNvPr id="3" name="Text 1"/>
          <p:cNvSpPr/>
          <p:nvPr/>
        </p:nvSpPr>
        <p:spPr>
          <a:xfrm>
            <a:off x="793790" y="2849404"/>
            <a:ext cx="1304282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Aby porównać działanie różnych optymalizatorów, przygotowano prosty eksperyment z regresją liniową. Wygenerowano 80 punktów danych z zależnością liniową i szumem losowym.</a:t>
            </a:r>
            <a:endParaRPr lang="en-US" sz="1550" dirty="0"/>
          </a:p>
        </p:txBody>
      </p:sp>
      <p:sp>
        <p:nvSpPr>
          <p:cNvPr id="4" name="Text 2"/>
          <p:cNvSpPr/>
          <p:nvPr/>
        </p:nvSpPr>
        <p:spPr>
          <a:xfrm>
            <a:off x="793790" y="3588663"/>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01</a:t>
            </a:r>
            <a:endParaRPr lang="en-US" sz="1550" dirty="0"/>
          </a:p>
        </p:txBody>
      </p:sp>
      <p:sp>
        <p:nvSpPr>
          <p:cNvPr id="5" name="Shape 3"/>
          <p:cNvSpPr/>
          <p:nvPr/>
        </p:nvSpPr>
        <p:spPr>
          <a:xfrm>
            <a:off x="793790" y="3912989"/>
            <a:ext cx="6422231" cy="22860"/>
          </a:xfrm>
          <a:prstGeom prst="rect">
            <a:avLst/>
          </a:prstGeom>
          <a:solidFill>
            <a:srgbClr val="FF954F"/>
          </a:solidFill>
          <a:ln/>
        </p:spPr>
      </p:sp>
      <p:sp>
        <p:nvSpPr>
          <p:cNvPr id="6" name="Text 4"/>
          <p:cNvSpPr/>
          <p:nvPr/>
        </p:nvSpPr>
        <p:spPr>
          <a:xfrm>
            <a:off x="793790" y="4057888"/>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Generacja danych</a:t>
            </a:r>
            <a:endParaRPr lang="en-US" sz="2200" dirty="0"/>
          </a:p>
        </p:txBody>
      </p:sp>
      <p:sp>
        <p:nvSpPr>
          <p:cNvPr id="7" name="Text 5"/>
          <p:cNvSpPr/>
          <p:nvPr/>
        </p:nvSpPr>
        <p:spPr>
          <a:xfrm>
            <a:off x="793790" y="4547711"/>
            <a:ext cx="6422231"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Prosta zależność liniowa: y = 2.5x - 0.4 + szum</a:t>
            </a:r>
            <a:endParaRPr lang="en-US" sz="1550" dirty="0"/>
          </a:p>
        </p:txBody>
      </p:sp>
      <p:sp>
        <p:nvSpPr>
          <p:cNvPr id="8" name="Text 6"/>
          <p:cNvSpPr/>
          <p:nvPr/>
        </p:nvSpPr>
        <p:spPr>
          <a:xfrm>
            <a:off x="7414379" y="3588663"/>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02</a:t>
            </a:r>
            <a:endParaRPr lang="en-US" sz="1550" dirty="0"/>
          </a:p>
        </p:txBody>
      </p:sp>
      <p:sp>
        <p:nvSpPr>
          <p:cNvPr id="9" name="Shape 7"/>
          <p:cNvSpPr/>
          <p:nvPr/>
        </p:nvSpPr>
        <p:spPr>
          <a:xfrm>
            <a:off x="7414379" y="3912989"/>
            <a:ext cx="6422231" cy="22860"/>
          </a:xfrm>
          <a:prstGeom prst="rect">
            <a:avLst/>
          </a:prstGeom>
          <a:solidFill>
            <a:srgbClr val="FF954F"/>
          </a:solidFill>
          <a:ln/>
        </p:spPr>
      </p:sp>
      <p:sp>
        <p:nvSpPr>
          <p:cNvPr id="10" name="Text 8"/>
          <p:cNvSpPr/>
          <p:nvPr/>
        </p:nvSpPr>
        <p:spPr>
          <a:xfrm>
            <a:off x="7414379" y="4057888"/>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Podział danych</a:t>
            </a:r>
            <a:endParaRPr lang="en-US" sz="2200" dirty="0"/>
          </a:p>
        </p:txBody>
      </p:sp>
      <p:sp>
        <p:nvSpPr>
          <p:cNvPr id="11" name="Text 9"/>
          <p:cNvSpPr/>
          <p:nvPr/>
        </p:nvSpPr>
        <p:spPr>
          <a:xfrm>
            <a:off x="7414379" y="4547711"/>
            <a:ext cx="6422231"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75% danych treningowych, 25% walidacyjnych</a:t>
            </a:r>
            <a:endParaRPr lang="en-US" sz="1550" dirty="0"/>
          </a:p>
        </p:txBody>
      </p:sp>
      <p:sp>
        <p:nvSpPr>
          <p:cNvPr id="12" name="Text 10"/>
          <p:cNvSpPr/>
          <p:nvPr/>
        </p:nvSpPr>
        <p:spPr>
          <a:xfrm>
            <a:off x="793790" y="5152906"/>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03</a:t>
            </a:r>
            <a:endParaRPr lang="en-US" sz="1550" dirty="0"/>
          </a:p>
        </p:txBody>
      </p:sp>
      <p:sp>
        <p:nvSpPr>
          <p:cNvPr id="13" name="Shape 11"/>
          <p:cNvSpPr/>
          <p:nvPr/>
        </p:nvSpPr>
        <p:spPr>
          <a:xfrm>
            <a:off x="793790" y="5477232"/>
            <a:ext cx="6422231" cy="22860"/>
          </a:xfrm>
          <a:prstGeom prst="rect">
            <a:avLst/>
          </a:prstGeom>
          <a:solidFill>
            <a:srgbClr val="FF954F"/>
          </a:solidFill>
          <a:ln/>
        </p:spPr>
      </p:sp>
      <p:sp>
        <p:nvSpPr>
          <p:cNvPr id="14" name="Text 12"/>
          <p:cNvSpPr/>
          <p:nvPr/>
        </p:nvSpPr>
        <p:spPr>
          <a:xfrm>
            <a:off x="793790" y="5622131"/>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Funkcja straty</a:t>
            </a:r>
            <a:endParaRPr lang="en-US" sz="2200" dirty="0"/>
          </a:p>
        </p:txBody>
      </p:sp>
      <p:sp>
        <p:nvSpPr>
          <p:cNvPr id="15" name="Text 13"/>
          <p:cNvSpPr/>
          <p:nvPr/>
        </p:nvSpPr>
        <p:spPr>
          <a:xfrm>
            <a:off x="793790" y="6111954"/>
            <a:ext cx="6422231"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MSE (Mean Squared Error) do oceny jakości modelu</a:t>
            </a:r>
            <a:endParaRPr lang="en-US" sz="1550" dirty="0"/>
          </a:p>
        </p:txBody>
      </p:sp>
      <p:sp>
        <p:nvSpPr>
          <p:cNvPr id="16" name="Text 14"/>
          <p:cNvSpPr/>
          <p:nvPr/>
        </p:nvSpPr>
        <p:spPr>
          <a:xfrm>
            <a:off x="7414379" y="5152906"/>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04</a:t>
            </a:r>
            <a:endParaRPr lang="en-US" sz="1550" dirty="0"/>
          </a:p>
        </p:txBody>
      </p:sp>
      <p:sp>
        <p:nvSpPr>
          <p:cNvPr id="17" name="Shape 15"/>
          <p:cNvSpPr/>
          <p:nvPr/>
        </p:nvSpPr>
        <p:spPr>
          <a:xfrm>
            <a:off x="7414379" y="5477232"/>
            <a:ext cx="6422231" cy="22860"/>
          </a:xfrm>
          <a:prstGeom prst="rect">
            <a:avLst/>
          </a:prstGeom>
          <a:solidFill>
            <a:srgbClr val="FF954F"/>
          </a:solidFill>
          <a:ln/>
        </p:spPr>
      </p:sp>
      <p:sp>
        <p:nvSpPr>
          <p:cNvPr id="18" name="Text 16"/>
          <p:cNvSpPr/>
          <p:nvPr/>
        </p:nvSpPr>
        <p:spPr>
          <a:xfrm>
            <a:off x="7414379" y="5622131"/>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Trening</a:t>
            </a:r>
            <a:endParaRPr lang="en-US" sz="2200" dirty="0"/>
          </a:p>
        </p:txBody>
      </p:sp>
      <p:sp>
        <p:nvSpPr>
          <p:cNvPr id="19" name="Text 17"/>
          <p:cNvSpPr/>
          <p:nvPr/>
        </p:nvSpPr>
        <p:spPr>
          <a:xfrm>
            <a:off x="7414379" y="6111954"/>
            <a:ext cx="6422231"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80 epok dla każdego optymalizatora</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387554"/>
            <a:ext cx="5760125"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Wyniki: Klasyczny SGD</a:t>
            </a:r>
            <a:endParaRPr lang="en-US" sz="4450" dirty="0"/>
          </a:p>
        </p:txBody>
      </p:sp>
      <p:sp>
        <p:nvSpPr>
          <p:cNvPr id="3" name="Text 1"/>
          <p:cNvSpPr/>
          <p:nvPr/>
        </p:nvSpPr>
        <p:spPr>
          <a:xfrm>
            <a:off x="793790" y="2625328"/>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Parametry treningu</a:t>
            </a:r>
            <a:endParaRPr lang="en-US" sz="2200" dirty="0"/>
          </a:p>
        </p:txBody>
      </p:sp>
      <p:sp>
        <p:nvSpPr>
          <p:cNvPr id="4" name="Text 2"/>
          <p:cNvSpPr/>
          <p:nvPr/>
        </p:nvSpPr>
        <p:spPr>
          <a:xfrm>
            <a:off x="793790" y="3194447"/>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Learning rate: 0.01</a:t>
            </a:r>
            <a:endParaRPr lang="en-US" sz="1550" dirty="0"/>
          </a:p>
        </p:txBody>
      </p:sp>
      <p:sp>
        <p:nvSpPr>
          <p:cNvPr id="5" name="Text 3"/>
          <p:cNvSpPr/>
          <p:nvPr/>
        </p:nvSpPr>
        <p:spPr>
          <a:xfrm>
            <a:off x="793790" y="3521869"/>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Liczba epok: 80</a:t>
            </a:r>
            <a:endParaRPr lang="en-US" sz="1550" dirty="0"/>
          </a:p>
        </p:txBody>
      </p:sp>
      <p:sp>
        <p:nvSpPr>
          <p:cNvPr id="6" name="Text 4"/>
          <p:cNvSpPr/>
          <p:nvPr/>
        </p:nvSpPr>
        <p:spPr>
          <a:xfrm>
            <a:off x="793790" y="3849291"/>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Brak momentumd</a:t>
            </a:r>
            <a:endParaRPr lang="en-US" sz="1550" dirty="0"/>
          </a:p>
        </p:txBody>
      </p:sp>
      <p:sp>
        <p:nvSpPr>
          <p:cNvPr id="7" name="Text 5"/>
          <p:cNvSpPr/>
          <p:nvPr/>
        </p:nvSpPr>
        <p:spPr>
          <a:xfrm>
            <a:off x="793790" y="4305657"/>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Wyniki końcowe</a:t>
            </a:r>
            <a:endParaRPr lang="en-US" sz="2200" dirty="0"/>
          </a:p>
        </p:txBody>
      </p:sp>
      <p:sp>
        <p:nvSpPr>
          <p:cNvPr id="8" name="Text 6"/>
          <p:cNvSpPr/>
          <p:nvPr/>
        </p:nvSpPr>
        <p:spPr>
          <a:xfrm>
            <a:off x="793790" y="4874776"/>
            <a:ext cx="6279356" cy="258008"/>
          </a:xfrm>
          <a:prstGeom prst="rect">
            <a:avLst/>
          </a:prstGeom>
          <a:noFill/>
          <a:ln/>
        </p:spPr>
        <p:txBody>
          <a:bodyPr wrap="none" lIns="0" tIns="0" rIns="0" bIns="0" rtlCol="0" anchor="t"/>
          <a:lstStyle/>
          <a:p>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w = 1.27</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b = -0.82</a:t>
            </a:r>
            <a:endParaRPr lang="en-US" sz="1550" dirty="0"/>
          </a:p>
        </p:txBody>
      </p:sp>
      <p:sp>
        <p:nvSpPr>
          <p:cNvPr id="9" name="Text 7"/>
          <p:cNvSpPr/>
          <p:nvPr/>
        </p:nvSpPr>
        <p:spPr>
          <a:xfrm>
            <a:off x="793790" y="5311378"/>
            <a:ext cx="6279356" cy="258008"/>
          </a:xfrm>
          <a:prstGeom prst="rect">
            <a:avLst/>
          </a:prstGeom>
          <a:noFill/>
          <a:ln/>
        </p:spPr>
        <p:txBody>
          <a:bodyPr wrap="none" lIns="0" tIns="0" rIns="0" bIns="0" rtlCol="0" anchor="t"/>
          <a:lstStyle/>
          <a:p>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MSE = 0.7916</a:t>
            </a:r>
            <a:endParaRPr lang="en-US" sz="1550" dirty="0"/>
          </a:p>
        </p:txBody>
      </p:sp>
      <p:pic>
        <p:nvPicPr>
          <p:cNvPr id="10" name="Image 0" descr="preencoded.png">    </p:cNvPr>
          <p:cNvPicPr>
            <a:picLocks noChangeAspect="1"/>
          </p:cNvPicPr>
          <p:nvPr/>
        </p:nvPicPr>
        <p:blipFill>
          <a:blip r:embed="rId1"/>
          <a:stretch>
            <a:fillRect/>
          </a:stretch>
        </p:blipFill>
        <p:spPr>
          <a:xfrm>
            <a:off x="7564874" y="2650212"/>
            <a:ext cx="6279356" cy="3968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sp>
        <p:nvSpPr>
          <p:cNvPr id="3" name="Text 0"/>
          <p:cNvSpPr/>
          <p:nvPr/>
        </p:nvSpPr>
        <p:spPr>
          <a:xfrm>
            <a:off x="793790" y="4111347"/>
            <a:ext cx="570607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Wnioski: SGD</a:t>
            </a:r>
            <a:endParaRPr lang="en-US" sz="4450" dirty="0"/>
          </a:p>
        </p:txBody>
      </p:sp>
      <p:sp>
        <p:nvSpPr>
          <p:cNvPr id="4" name="Shape 1"/>
          <p:cNvSpPr/>
          <p:nvPr/>
        </p:nvSpPr>
        <p:spPr>
          <a:xfrm>
            <a:off x="793790" y="5150763"/>
            <a:ext cx="6422231" cy="1448276"/>
          </a:xfrm>
          <a:prstGeom prst="roundRect">
            <a:avLst>
              <a:gd name="adj" fmla="val 5756"/>
            </a:avLst>
          </a:prstGeom>
          <a:solidFill>
            <a:srgbClr val="FFFFF4">
              <a:alpha val="95000"/>
            </a:srgbClr>
          </a:solidFill>
          <a:ln w="22860">
            <a:solidFill>
              <a:srgbClr val="FFE0CC"/>
            </a:solidFill>
            <a:prstDash val="solid"/>
          </a:ln>
        </p:spPr>
      </p:sp>
      <p:sp>
        <p:nvSpPr>
          <p:cNvPr id="5" name="Text 2"/>
          <p:cNvSpPr/>
          <p:nvPr/>
        </p:nvSpPr>
        <p:spPr>
          <a:xfrm>
            <a:off x="1015008" y="5371981"/>
            <a:ext cx="2877860"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Stabilność vs. oscylacje</a:t>
            </a:r>
            <a:endParaRPr lang="en-US" sz="2200" dirty="0"/>
          </a:p>
        </p:txBody>
      </p:sp>
      <p:sp>
        <p:nvSpPr>
          <p:cNvPr id="6" name="Text 3"/>
          <p:cNvSpPr/>
          <p:nvPr/>
        </p:nvSpPr>
        <p:spPr>
          <a:xfrm>
            <a:off x="1015008" y="5861804"/>
            <a:ext cx="5979795"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Zbyt duży krok może powodować oscylacje. Umiarkowane lr=0.1 stabilnie zbiega do minimum.</a:t>
            </a:r>
            <a:endParaRPr lang="en-US" sz="1550" dirty="0"/>
          </a:p>
        </p:txBody>
      </p:sp>
      <p:sp>
        <p:nvSpPr>
          <p:cNvPr id="7" name="Shape 4"/>
          <p:cNvSpPr/>
          <p:nvPr/>
        </p:nvSpPr>
        <p:spPr>
          <a:xfrm>
            <a:off x="7414379" y="5150763"/>
            <a:ext cx="6422231" cy="1448276"/>
          </a:xfrm>
          <a:prstGeom prst="roundRect">
            <a:avLst>
              <a:gd name="adj" fmla="val 5756"/>
            </a:avLst>
          </a:prstGeom>
          <a:solidFill>
            <a:srgbClr val="FFFFF4">
              <a:alpha val="95000"/>
            </a:srgbClr>
          </a:solidFill>
          <a:ln w="22860">
            <a:solidFill>
              <a:srgbClr val="FFE0CC"/>
            </a:solidFill>
            <a:prstDash val="solid"/>
          </a:ln>
        </p:spPr>
      </p:sp>
      <p:sp>
        <p:nvSpPr>
          <p:cNvPr id="8" name="Text 5"/>
          <p:cNvSpPr/>
          <p:nvPr/>
        </p:nvSpPr>
        <p:spPr>
          <a:xfrm>
            <a:off x="7635597" y="5371981"/>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Brak pamięci historii</a:t>
            </a:r>
            <a:endParaRPr lang="en-US" sz="2200" dirty="0"/>
          </a:p>
        </p:txBody>
      </p:sp>
      <p:sp>
        <p:nvSpPr>
          <p:cNvPr id="9" name="Text 6"/>
          <p:cNvSpPr/>
          <p:nvPr/>
        </p:nvSpPr>
        <p:spPr>
          <a:xfrm>
            <a:off x="7635597" y="5861804"/>
            <a:ext cx="5979795"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SGD nie pamięta historii gradientów, więc może wymagać wielu epok przy bardziej złożonych powierzchniach błędu.</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360884"/>
            <a:ext cx="6847165"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Wyniki: SGD z Momentum</a:t>
            </a:r>
            <a:endParaRPr lang="en-US" sz="4450" dirty="0"/>
          </a:p>
        </p:txBody>
      </p:sp>
      <p:sp>
        <p:nvSpPr>
          <p:cNvPr id="3" name="Text 1"/>
          <p:cNvSpPr/>
          <p:nvPr/>
        </p:nvSpPr>
        <p:spPr>
          <a:xfrm>
            <a:off x="793790" y="2598658"/>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Parametry treningu</a:t>
            </a:r>
            <a:endParaRPr lang="en-US" sz="2200" dirty="0"/>
          </a:p>
        </p:txBody>
      </p:sp>
      <p:sp>
        <p:nvSpPr>
          <p:cNvPr id="4" name="Text 2"/>
          <p:cNvSpPr/>
          <p:nvPr/>
        </p:nvSpPr>
        <p:spPr>
          <a:xfrm>
            <a:off x="793790" y="3167777"/>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Learning rate: 0.08</a:t>
            </a:r>
            <a:endParaRPr lang="en-US" sz="1550" dirty="0"/>
          </a:p>
        </p:txBody>
      </p:sp>
      <p:sp>
        <p:nvSpPr>
          <p:cNvPr id="5" name="Text 3"/>
          <p:cNvSpPr/>
          <p:nvPr/>
        </p:nvSpPr>
        <p:spPr>
          <a:xfrm>
            <a:off x="793790" y="3495199"/>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Momentum: 0.9</a:t>
            </a:r>
            <a:endParaRPr lang="en-US" sz="1550" dirty="0"/>
          </a:p>
        </p:txBody>
      </p:sp>
      <p:sp>
        <p:nvSpPr>
          <p:cNvPr id="6" name="Text 4"/>
          <p:cNvSpPr/>
          <p:nvPr/>
        </p:nvSpPr>
        <p:spPr>
          <a:xfrm>
            <a:off x="793790" y="3822621"/>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Liczba epok: 80</a:t>
            </a:r>
            <a:endParaRPr lang="en-US" sz="1550" dirty="0"/>
          </a:p>
        </p:txBody>
      </p:sp>
      <p:sp>
        <p:nvSpPr>
          <p:cNvPr id="7" name="Text 5"/>
          <p:cNvSpPr/>
          <p:nvPr/>
        </p:nvSpPr>
        <p:spPr>
          <a:xfrm>
            <a:off x="793790" y="4278987"/>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Wyniki końcowe</a:t>
            </a:r>
            <a:endParaRPr lang="en-US" sz="2200" dirty="0"/>
          </a:p>
        </p:txBody>
      </p:sp>
      <p:sp>
        <p:nvSpPr>
          <p:cNvPr id="8" name="Text 6"/>
          <p:cNvSpPr/>
          <p:nvPr/>
        </p:nvSpPr>
        <p:spPr>
          <a:xfrm>
            <a:off x="793790" y="4848106"/>
            <a:ext cx="6279356" cy="258008"/>
          </a:xfrm>
          <a:prstGeom prst="rect">
            <a:avLst/>
          </a:prstGeom>
          <a:noFill/>
          <a:ln/>
        </p:spPr>
        <p:txBody>
          <a:bodyPr wrap="none" lIns="0" tIns="0" rIns="0" bIns="0" rtlCol="0" anchor="t"/>
          <a:lstStyle/>
          <a:p>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w = 2.40</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b = -0.51</a:t>
            </a:r>
            <a:endParaRPr lang="en-US" sz="1550" dirty="0"/>
          </a:p>
        </p:txBody>
      </p:sp>
      <p:sp>
        <p:nvSpPr>
          <p:cNvPr id="9" name="Text 7"/>
          <p:cNvSpPr/>
          <p:nvPr/>
        </p:nvSpPr>
        <p:spPr>
          <a:xfrm>
            <a:off x="793790" y="5284708"/>
            <a:ext cx="6279356" cy="258008"/>
          </a:xfrm>
          <a:prstGeom prst="rect">
            <a:avLst/>
          </a:prstGeom>
          <a:noFill/>
          <a:ln/>
        </p:spPr>
        <p:txBody>
          <a:bodyPr wrap="none" lIns="0" tIns="0" rIns="0" bIns="0" rtlCol="0" anchor="t"/>
          <a:lstStyle/>
          <a:p>
            <a:pPr algn="l" indent="0" marL="0">
              <a:lnSpc>
                <a:spcPts val="2000"/>
              </a:lnSpc>
              <a:buNone/>
            </a:pPr>
            <a:r>
              <a:rPr lang="en-US" sz="1550" b="1" dirty="0">
                <a:solidFill>
                  <a:srgbClr val="FF954F"/>
                </a:solidFill>
                <a:latin typeface="Montserrat" pitchFamily="34" charset="0"/>
                <a:ea typeface="Montserrat" pitchFamily="34" charset="-122"/>
                <a:cs typeface="Montserrat" pitchFamily="34" charset="-120"/>
              </a:rPr>
              <a:t>MSE = 0.1945</a:t>
            </a:r>
            <a:endParaRPr lang="en-US" sz="1550" dirty="0"/>
          </a:p>
        </p:txBody>
      </p:sp>
      <p:sp>
        <p:nvSpPr>
          <p:cNvPr id="10" name="Text 8"/>
          <p:cNvSpPr/>
          <p:nvPr/>
        </p:nvSpPr>
        <p:spPr>
          <a:xfrm>
            <a:off x="793790" y="5721310"/>
            <a:ext cx="6279356"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Znacząca poprawa w porównaniu do czystego SGD!</a:t>
            </a:r>
            <a:endParaRPr lang="en-US" sz="1550" dirty="0"/>
          </a:p>
        </p:txBody>
      </p:sp>
      <p:pic>
        <p:nvPicPr>
          <p:cNvPr id="11" name="Image 0" descr="preencoded.png">    </p:cNvPr>
          <p:cNvPicPr>
            <a:picLocks noChangeAspect="1"/>
          </p:cNvPicPr>
          <p:nvPr/>
        </p:nvPicPr>
        <p:blipFill>
          <a:blip r:embed="rId1"/>
          <a:stretch>
            <a:fillRect/>
          </a:stretch>
        </p:blipFill>
        <p:spPr>
          <a:xfrm>
            <a:off x="7564874" y="2623542"/>
            <a:ext cx="6279356" cy="402181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344936"/>
            <a:ext cx="570607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Wnioski: Momentum</a:t>
            </a:r>
            <a:endParaRPr lang="en-US" sz="4450" dirty="0"/>
          </a:p>
        </p:txBody>
      </p:sp>
      <p:pic>
        <p:nvPicPr>
          <p:cNvPr id="4" name="Image 1" descr="preencoded.png">    </p:cNvPr>
          <p:cNvPicPr>
            <a:picLocks noChangeAspect="1"/>
          </p:cNvPicPr>
          <p:nvPr/>
        </p:nvPicPr>
        <p:blipFill>
          <a:blip r:embed="rId2"/>
          <a:stretch>
            <a:fillRect/>
          </a:stretch>
        </p:blipFill>
        <p:spPr>
          <a:xfrm>
            <a:off x="6280190" y="3384352"/>
            <a:ext cx="7556421" cy="1150977"/>
          </a:xfrm>
          <a:prstGeom prst="rect">
            <a:avLst/>
          </a:prstGeom>
        </p:spPr>
      </p:pic>
      <p:sp>
        <p:nvSpPr>
          <p:cNvPr id="5" name="Text 1"/>
          <p:cNvSpPr/>
          <p:nvPr/>
        </p:nvSpPr>
        <p:spPr>
          <a:xfrm>
            <a:off x="6478548" y="3582710"/>
            <a:ext cx="7159704"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Zastosowanie momentum=0.9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wygładza przebieg straty</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i ogranicza skoki, bo kolejne kroki uwzględniają kierunek z poprzednich iteracji.</a:t>
            </a:r>
            <a:endParaRPr lang="en-US" sz="1550" dirty="0"/>
          </a:p>
        </p:txBody>
      </p:sp>
      <p:pic>
        <p:nvPicPr>
          <p:cNvPr id="6" name="Image 2" descr="preencoded.png">    </p:cNvPr>
          <p:cNvPicPr>
            <a:picLocks noChangeAspect="1"/>
          </p:cNvPicPr>
          <p:nvPr/>
        </p:nvPicPr>
        <p:blipFill>
          <a:blip r:embed="rId3"/>
          <a:stretch>
            <a:fillRect/>
          </a:stretch>
        </p:blipFill>
        <p:spPr>
          <a:xfrm>
            <a:off x="6280190" y="4733687"/>
            <a:ext cx="7556421" cy="1150977"/>
          </a:xfrm>
          <a:prstGeom prst="rect">
            <a:avLst/>
          </a:prstGeom>
        </p:spPr>
      </p:pic>
      <p:sp>
        <p:nvSpPr>
          <p:cNvPr id="7" name="Text 2"/>
          <p:cNvSpPr/>
          <p:nvPr/>
        </p:nvSpPr>
        <p:spPr>
          <a:xfrm>
            <a:off x="6478548" y="4932045"/>
            <a:ext cx="7159704"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 zadaniach z szumem momentum często pozwala użyć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większego kroku uczenia</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bez utraty stabilności.</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371957"/>
            <a:ext cx="570607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Wyniki: Adam</a:t>
            </a:r>
            <a:endParaRPr lang="en-US" sz="4450" dirty="0"/>
          </a:p>
        </p:txBody>
      </p:sp>
      <p:sp>
        <p:nvSpPr>
          <p:cNvPr id="3" name="Text 1"/>
          <p:cNvSpPr/>
          <p:nvPr/>
        </p:nvSpPr>
        <p:spPr>
          <a:xfrm>
            <a:off x="793790" y="2609731"/>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Parametry treningu</a:t>
            </a:r>
            <a:endParaRPr lang="en-US" sz="2200" dirty="0"/>
          </a:p>
        </p:txBody>
      </p:sp>
      <p:sp>
        <p:nvSpPr>
          <p:cNvPr id="4" name="Text 2"/>
          <p:cNvSpPr/>
          <p:nvPr/>
        </p:nvSpPr>
        <p:spPr>
          <a:xfrm>
            <a:off x="793790" y="3178850"/>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Learning rate: 0.05</a:t>
            </a:r>
            <a:endParaRPr lang="en-US" sz="1550" dirty="0"/>
          </a:p>
        </p:txBody>
      </p:sp>
      <p:sp>
        <p:nvSpPr>
          <p:cNvPr id="5" name="Text 3"/>
          <p:cNvSpPr/>
          <p:nvPr/>
        </p:nvSpPr>
        <p:spPr>
          <a:xfrm>
            <a:off x="793790" y="3506272"/>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Beta1: 0.9, Beta2: 0.999</a:t>
            </a:r>
            <a:endParaRPr lang="en-US" sz="1550" dirty="0"/>
          </a:p>
        </p:txBody>
      </p:sp>
      <p:sp>
        <p:nvSpPr>
          <p:cNvPr id="6" name="Text 4"/>
          <p:cNvSpPr/>
          <p:nvPr/>
        </p:nvSpPr>
        <p:spPr>
          <a:xfrm>
            <a:off x="793790" y="3833693"/>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Liczba epok: 80</a:t>
            </a:r>
            <a:endParaRPr lang="en-US" sz="1550" dirty="0"/>
          </a:p>
        </p:txBody>
      </p:sp>
      <p:sp>
        <p:nvSpPr>
          <p:cNvPr id="7" name="Text 5"/>
          <p:cNvSpPr/>
          <p:nvPr/>
        </p:nvSpPr>
        <p:spPr>
          <a:xfrm>
            <a:off x="793790" y="4290060"/>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Wyniki końcowe</a:t>
            </a:r>
            <a:endParaRPr lang="en-US" sz="2200" dirty="0"/>
          </a:p>
        </p:txBody>
      </p:sp>
      <p:sp>
        <p:nvSpPr>
          <p:cNvPr id="8" name="Text 6"/>
          <p:cNvSpPr/>
          <p:nvPr/>
        </p:nvSpPr>
        <p:spPr>
          <a:xfrm>
            <a:off x="793790" y="4859179"/>
            <a:ext cx="6279356" cy="258008"/>
          </a:xfrm>
          <a:prstGeom prst="rect">
            <a:avLst/>
          </a:prstGeom>
          <a:noFill/>
          <a:ln/>
        </p:spPr>
        <p:txBody>
          <a:bodyPr wrap="none" lIns="0" tIns="0" rIns="0" bIns="0" rtlCol="0" anchor="t"/>
          <a:lstStyle/>
          <a:p>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w = 2.33</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b = -0.50</a:t>
            </a:r>
            <a:endParaRPr lang="en-US" sz="1550" dirty="0"/>
          </a:p>
        </p:txBody>
      </p:sp>
      <p:sp>
        <p:nvSpPr>
          <p:cNvPr id="9" name="Text 7"/>
          <p:cNvSpPr/>
          <p:nvPr/>
        </p:nvSpPr>
        <p:spPr>
          <a:xfrm>
            <a:off x="793790" y="5295781"/>
            <a:ext cx="6279356" cy="258008"/>
          </a:xfrm>
          <a:prstGeom prst="rect">
            <a:avLst/>
          </a:prstGeom>
          <a:noFill/>
          <a:ln/>
        </p:spPr>
        <p:txBody>
          <a:bodyPr wrap="none" lIns="0" tIns="0" rIns="0" bIns="0" rtlCol="0" anchor="t"/>
          <a:lstStyle/>
          <a:p>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MSE = 0.1978</a:t>
            </a:r>
            <a:endParaRPr lang="en-US" sz="1550" dirty="0"/>
          </a:p>
        </p:txBody>
      </p:sp>
      <p:pic>
        <p:nvPicPr>
          <p:cNvPr id="10" name="Image 0" descr="preencoded.png">    </p:cNvPr>
          <p:cNvPicPr>
            <a:picLocks noChangeAspect="1"/>
          </p:cNvPicPr>
          <p:nvPr/>
        </p:nvPicPr>
        <p:blipFill>
          <a:blip r:embed="rId1"/>
          <a:stretch>
            <a:fillRect/>
          </a:stretch>
        </p:blipFill>
        <p:spPr>
          <a:xfrm>
            <a:off x="7564874" y="2634615"/>
            <a:ext cx="6279356" cy="39996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475065"/>
            <a:ext cx="570607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Wnioski: Adam</a:t>
            </a:r>
            <a:endParaRPr lang="en-US" sz="4450" dirty="0"/>
          </a:p>
        </p:txBody>
      </p:sp>
      <p:sp>
        <p:nvSpPr>
          <p:cNvPr id="4" name="Shape 1"/>
          <p:cNvSpPr/>
          <p:nvPr/>
        </p:nvSpPr>
        <p:spPr>
          <a:xfrm>
            <a:off x="793790" y="2812137"/>
            <a:ext cx="7556421" cy="1723192"/>
          </a:xfrm>
          <a:prstGeom prst="roundRect">
            <a:avLst>
              <a:gd name="adj" fmla="val 6368"/>
            </a:avLst>
          </a:prstGeom>
          <a:solidFill>
            <a:srgbClr val="FFFFF4">
              <a:alpha val="95000"/>
            </a:srgbClr>
          </a:solidFill>
          <a:ln/>
        </p:spPr>
      </p:sp>
      <p:sp>
        <p:nvSpPr>
          <p:cNvPr id="5" name="Shape 2"/>
          <p:cNvSpPr/>
          <p:nvPr/>
        </p:nvSpPr>
        <p:spPr>
          <a:xfrm>
            <a:off x="793790" y="2789277"/>
            <a:ext cx="7556421" cy="91440"/>
          </a:xfrm>
          <a:prstGeom prst="roundRect">
            <a:avLst>
              <a:gd name="adj" fmla="val 91163"/>
            </a:avLst>
          </a:prstGeom>
          <a:solidFill>
            <a:srgbClr val="FF954F"/>
          </a:solidFill>
          <a:ln/>
        </p:spPr>
      </p:sp>
      <p:sp>
        <p:nvSpPr>
          <p:cNvPr id="6" name="Shape 3"/>
          <p:cNvSpPr/>
          <p:nvPr/>
        </p:nvSpPr>
        <p:spPr>
          <a:xfrm>
            <a:off x="4274344" y="2514481"/>
            <a:ext cx="595313" cy="595313"/>
          </a:xfrm>
          <a:prstGeom prst="roundRect">
            <a:avLst>
              <a:gd name="adj" fmla="val 153600"/>
            </a:avLst>
          </a:prstGeom>
          <a:solidFill>
            <a:srgbClr val="FF954F"/>
          </a:solidFill>
          <a:ln/>
        </p:spPr>
      </p:sp>
      <p:sp>
        <p:nvSpPr>
          <p:cNvPr id="7" name="Text 4"/>
          <p:cNvSpPr/>
          <p:nvPr/>
        </p:nvSpPr>
        <p:spPr>
          <a:xfrm>
            <a:off x="4452938" y="2657356"/>
            <a:ext cx="238125" cy="309563"/>
          </a:xfrm>
          <a:prstGeom prst="rect">
            <a:avLst/>
          </a:prstGeom>
          <a:noFill/>
          <a:ln/>
        </p:spPr>
        <p:txBody>
          <a:bodyPr wrap="none" lIns="0" tIns="0" rIns="0" bIns="0" rtlCol="0" anchor="t"/>
          <a:lstStyle/>
          <a:p>
            <a:pPr algn="l" indent="0" marL="0">
              <a:lnSpc>
                <a:spcPts val="2400"/>
              </a:lnSpc>
              <a:buNone/>
            </a:pPr>
            <a:r>
              <a:rPr lang="en-US" sz="1850" dirty="0">
                <a:solidFill>
                  <a:srgbClr val="000000"/>
                </a:solidFill>
                <a:latin typeface="Marcellus" pitchFamily="34" charset="0"/>
                <a:ea typeface="Marcellus" pitchFamily="34" charset="-122"/>
                <a:cs typeface="Marcellus" pitchFamily="34" charset="-120"/>
              </a:rPr>
              <a:t>1</a:t>
            </a:r>
            <a:endParaRPr lang="en-US" sz="1850" dirty="0"/>
          </a:p>
        </p:txBody>
      </p:sp>
      <p:sp>
        <p:nvSpPr>
          <p:cNvPr id="8" name="Text 5"/>
          <p:cNvSpPr/>
          <p:nvPr/>
        </p:nvSpPr>
        <p:spPr>
          <a:xfrm>
            <a:off x="1015008" y="3308271"/>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Szybka zbieżność</a:t>
            </a:r>
            <a:endParaRPr lang="en-US" sz="2200" dirty="0"/>
          </a:p>
        </p:txBody>
      </p:sp>
      <p:sp>
        <p:nvSpPr>
          <p:cNvPr id="9" name="Text 6"/>
          <p:cNvSpPr/>
          <p:nvPr/>
        </p:nvSpPr>
        <p:spPr>
          <a:xfrm>
            <a:off x="1015008" y="3798094"/>
            <a:ext cx="7113984"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Adam szybko osiąga niski błąd nawet przy dość dużym learning rate, bo skaluje krok według zmienności gradientu.</a:t>
            </a:r>
            <a:endParaRPr lang="en-US" sz="1550" dirty="0"/>
          </a:p>
        </p:txBody>
      </p:sp>
      <p:sp>
        <p:nvSpPr>
          <p:cNvPr id="10" name="Shape 7"/>
          <p:cNvSpPr/>
          <p:nvPr/>
        </p:nvSpPr>
        <p:spPr>
          <a:xfrm>
            <a:off x="793790" y="5031343"/>
            <a:ext cx="7556421" cy="1723192"/>
          </a:xfrm>
          <a:prstGeom prst="roundRect">
            <a:avLst>
              <a:gd name="adj" fmla="val 6368"/>
            </a:avLst>
          </a:prstGeom>
          <a:solidFill>
            <a:srgbClr val="FFFFF4">
              <a:alpha val="95000"/>
            </a:srgbClr>
          </a:solidFill>
          <a:ln/>
        </p:spPr>
      </p:sp>
      <p:sp>
        <p:nvSpPr>
          <p:cNvPr id="11" name="Shape 8"/>
          <p:cNvSpPr/>
          <p:nvPr/>
        </p:nvSpPr>
        <p:spPr>
          <a:xfrm>
            <a:off x="793790" y="5008483"/>
            <a:ext cx="7556421" cy="91440"/>
          </a:xfrm>
          <a:prstGeom prst="roundRect">
            <a:avLst>
              <a:gd name="adj" fmla="val 91163"/>
            </a:avLst>
          </a:prstGeom>
          <a:solidFill>
            <a:srgbClr val="FF954F"/>
          </a:solidFill>
          <a:ln/>
        </p:spPr>
      </p:sp>
      <p:sp>
        <p:nvSpPr>
          <p:cNvPr id="12" name="Shape 9"/>
          <p:cNvSpPr/>
          <p:nvPr/>
        </p:nvSpPr>
        <p:spPr>
          <a:xfrm>
            <a:off x="4274344" y="4733687"/>
            <a:ext cx="595313" cy="595313"/>
          </a:xfrm>
          <a:prstGeom prst="roundRect">
            <a:avLst>
              <a:gd name="adj" fmla="val 153600"/>
            </a:avLst>
          </a:prstGeom>
          <a:solidFill>
            <a:srgbClr val="FF954F"/>
          </a:solidFill>
          <a:ln/>
        </p:spPr>
      </p:sp>
      <p:sp>
        <p:nvSpPr>
          <p:cNvPr id="13" name="Text 10"/>
          <p:cNvSpPr/>
          <p:nvPr/>
        </p:nvSpPr>
        <p:spPr>
          <a:xfrm>
            <a:off x="4452938" y="4876562"/>
            <a:ext cx="238125" cy="309563"/>
          </a:xfrm>
          <a:prstGeom prst="rect">
            <a:avLst/>
          </a:prstGeom>
          <a:noFill/>
          <a:ln/>
        </p:spPr>
        <p:txBody>
          <a:bodyPr wrap="none" lIns="0" tIns="0" rIns="0" bIns="0" rtlCol="0" anchor="t"/>
          <a:lstStyle/>
          <a:p>
            <a:pPr algn="l" indent="0" marL="0">
              <a:lnSpc>
                <a:spcPts val="2400"/>
              </a:lnSpc>
              <a:buNone/>
            </a:pPr>
            <a:r>
              <a:rPr lang="en-US" sz="1850" dirty="0">
                <a:solidFill>
                  <a:srgbClr val="000000"/>
                </a:solidFill>
                <a:latin typeface="Marcellus" pitchFamily="34" charset="0"/>
                <a:ea typeface="Marcellus" pitchFamily="34" charset="-122"/>
                <a:cs typeface="Marcellus" pitchFamily="34" charset="-120"/>
              </a:rPr>
              <a:t>2</a:t>
            </a:r>
            <a:endParaRPr lang="en-US" sz="1850" dirty="0"/>
          </a:p>
        </p:txBody>
      </p:sp>
      <p:sp>
        <p:nvSpPr>
          <p:cNvPr id="14" name="Text 11"/>
          <p:cNvSpPr/>
          <p:nvPr/>
        </p:nvSpPr>
        <p:spPr>
          <a:xfrm>
            <a:off x="1015008" y="5527477"/>
            <a:ext cx="3353991"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Uniwersalność zastosowań</a:t>
            </a:r>
            <a:endParaRPr lang="en-US" sz="2200" dirty="0"/>
          </a:p>
        </p:txBody>
      </p:sp>
      <p:sp>
        <p:nvSpPr>
          <p:cNvPr id="15" name="Text 12"/>
          <p:cNvSpPr/>
          <p:nvPr/>
        </p:nvSpPr>
        <p:spPr>
          <a:xfrm>
            <a:off x="1015008" y="6017300"/>
            <a:ext cx="7113984"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Dobrze sprawdza się w zadaniach NLP/CV, ale czasem wymaga weight_decay lub restartu, by uniknąć zbyt dużej adaptacji.</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378625"/>
            <a:ext cx="570607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Wyniki: RMSProp</a:t>
            </a:r>
            <a:endParaRPr lang="en-US" sz="4450" dirty="0"/>
          </a:p>
        </p:txBody>
      </p:sp>
      <p:sp>
        <p:nvSpPr>
          <p:cNvPr id="3" name="Text 1"/>
          <p:cNvSpPr/>
          <p:nvPr/>
        </p:nvSpPr>
        <p:spPr>
          <a:xfrm>
            <a:off x="793790" y="2616398"/>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Parametry treningu</a:t>
            </a:r>
            <a:endParaRPr lang="en-US" sz="2200" dirty="0"/>
          </a:p>
        </p:txBody>
      </p:sp>
      <p:sp>
        <p:nvSpPr>
          <p:cNvPr id="4" name="Text 2"/>
          <p:cNvSpPr/>
          <p:nvPr/>
        </p:nvSpPr>
        <p:spPr>
          <a:xfrm>
            <a:off x="793790" y="3185517"/>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Learning rate: 0.05</a:t>
            </a:r>
            <a:endParaRPr lang="en-US" sz="1550" dirty="0"/>
          </a:p>
        </p:txBody>
      </p:sp>
      <p:sp>
        <p:nvSpPr>
          <p:cNvPr id="5" name="Text 3"/>
          <p:cNvSpPr/>
          <p:nvPr/>
        </p:nvSpPr>
        <p:spPr>
          <a:xfrm>
            <a:off x="793790" y="3512939"/>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Alpha: 0.9</a:t>
            </a:r>
            <a:endParaRPr lang="en-US" sz="1550" dirty="0"/>
          </a:p>
        </p:txBody>
      </p:sp>
      <p:sp>
        <p:nvSpPr>
          <p:cNvPr id="6" name="Text 4"/>
          <p:cNvSpPr/>
          <p:nvPr/>
        </p:nvSpPr>
        <p:spPr>
          <a:xfrm>
            <a:off x="793790" y="3840361"/>
            <a:ext cx="62793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Liczba epok: 80</a:t>
            </a:r>
            <a:endParaRPr lang="en-US" sz="1550" dirty="0"/>
          </a:p>
        </p:txBody>
      </p:sp>
      <p:sp>
        <p:nvSpPr>
          <p:cNvPr id="7" name="Text 5"/>
          <p:cNvSpPr/>
          <p:nvPr/>
        </p:nvSpPr>
        <p:spPr>
          <a:xfrm>
            <a:off x="793790" y="4296727"/>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Wyniki końcowe</a:t>
            </a:r>
            <a:endParaRPr lang="en-US" sz="2200" dirty="0"/>
          </a:p>
        </p:txBody>
      </p:sp>
      <p:sp>
        <p:nvSpPr>
          <p:cNvPr id="8" name="Text 6"/>
          <p:cNvSpPr/>
          <p:nvPr/>
        </p:nvSpPr>
        <p:spPr>
          <a:xfrm>
            <a:off x="793790" y="4865846"/>
            <a:ext cx="6279356" cy="258008"/>
          </a:xfrm>
          <a:prstGeom prst="rect">
            <a:avLst/>
          </a:prstGeom>
          <a:noFill/>
          <a:ln/>
        </p:spPr>
        <p:txBody>
          <a:bodyPr wrap="none" lIns="0" tIns="0" rIns="0" bIns="0" rtlCol="0" anchor="t"/>
          <a:lstStyle/>
          <a:p>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w = 2.42</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b = -0.49</a:t>
            </a:r>
            <a:endParaRPr lang="en-US" sz="1550" dirty="0"/>
          </a:p>
        </p:txBody>
      </p:sp>
      <p:sp>
        <p:nvSpPr>
          <p:cNvPr id="9" name="Text 7"/>
          <p:cNvSpPr/>
          <p:nvPr/>
        </p:nvSpPr>
        <p:spPr>
          <a:xfrm>
            <a:off x="793790" y="5302448"/>
            <a:ext cx="6279356" cy="258008"/>
          </a:xfrm>
          <a:prstGeom prst="rect">
            <a:avLst/>
          </a:prstGeom>
          <a:noFill/>
          <a:ln/>
        </p:spPr>
        <p:txBody>
          <a:bodyPr wrap="none" lIns="0" tIns="0" rIns="0" bIns="0" rtlCol="0" anchor="t"/>
          <a:lstStyle/>
          <a:p>
            <a:pPr algn="l" indent="0" marL="0">
              <a:lnSpc>
                <a:spcPts val="2000"/>
              </a:lnSpc>
              <a:buNone/>
            </a:pPr>
            <a:r>
              <a:rPr lang="en-US" sz="1550" b="1" dirty="0">
                <a:solidFill>
                  <a:srgbClr val="FF954F"/>
                </a:solidFill>
                <a:latin typeface="Montserrat" pitchFamily="34" charset="0"/>
                <a:ea typeface="Montserrat" pitchFamily="34" charset="-122"/>
                <a:cs typeface="Montserrat" pitchFamily="34" charset="-120"/>
              </a:rPr>
              <a:t>MSE = 0.1923</a:t>
            </a:r>
            <a:endParaRPr lang="en-US" sz="1550" dirty="0"/>
          </a:p>
        </p:txBody>
      </p:sp>
      <p:sp>
        <p:nvSpPr>
          <p:cNvPr id="10" name="Text 8"/>
          <p:cNvSpPr/>
          <p:nvPr/>
        </p:nvSpPr>
        <p:spPr>
          <a:xfrm>
            <a:off x="793790" y="5739051"/>
            <a:ext cx="627935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Najlepszy wynik spośród wszystkich testowanych optymalizatorów!</a:t>
            </a:r>
            <a:endParaRPr lang="en-US" sz="1550" dirty="0"/>
          </a:p>
        </p:txBody>
      </p:sp>
      <p:pic>
        <p:nvPicPr>
          <p:cNvPr id="11" name="Image 0" descr="preencoded.png">    </p:cNvPr>
          <p:cNvPicPr>
            <a:picLocks noChangeAspect="1"/>
          </p:cNvPicPr>
          <p:nvPr/>
        </p:nvPicPr>
        <p:blipFill>
          <a:blip r:embed="rId1"/>
          <a:stretch>
            <a:fillRect/>
          </a:stretch>
        </p:blipFill>
        <p:spPr>
          <a:xfrm>
            <a:off x="7564874" y="2641282"/>
            <a:ext cx="6279356" cy="39863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977152"/>
            <a:ext cx="7556421" cy="1483519"/>
          </a:xfrm>
          <a:prstGeom prst="rect">
            <a:avLst/>
          </a:prstGeom>
          <a:noFill/>
          <a:ln/>
        </p:spPr>
        <p:txBody>
          <a:bodyPr wrap="squar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Funkcja kosztu i funkcja straty</a:t>
            </a:r>
            <a:endParaRPr lang="en-US" sz="4450" dirty="0"/>
          </a:p>
        </p:txBody>
      </p:sp>
      <p:sp>
        <p:nvSpPr>
          <p:cNvPr id="4" name="Text 1"/>
          <p:cNvSpPr/>
          <p:nvPr/>
        </p:nvSpPr>
        <p:spPr>
          <a:xfrm>
            <a:off x="793790" y="395668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Funkcja straty</a:t>
            </a:r>
            <a:endParaRPr lang="en-US" sz="2200" dirty="0"/>
          </a:p>
        </p:txBody>
      </p:sp>
      <p:sp>
        <p:nvSpPr>
          <p:cNvPr id="5" name="Text 2"/>
          <p:cNvSpPr/>
          <p:nvPr/>
        </p:nvSpPr>
        <p:spPr>
          <a:xfrm>
            <a:off x="793790" y="4525804"/>
            <a:ext cx="3536156" cy="1548051"/>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Matematyczna miara błędu modelu — mówi, jak bardzo przewidywania różnią się od wartości oczekiwanych. Zwykle odnosi się do błędu pojedynczej próbki.</a:t>
            </a:r>
            <a:endParaRPr lang="en-US" sz="1550" dirty="0"/>
          </a:p>
        </p:txBody>
      </p:sp>
      <p:sp>
        <p:nvSpPr>
          <p:cNvPr id="6" name="Text 3"/>
          <p:cNvSpPr/>
          <p:nvPr/>
        </p:nvSpPr>
        <p:spPr>
          <a:xfrm>
            <a:off x="4821674" y="395668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Funkcja kosztu</a:t>
            </a:r>
            <a:endParaRPr lang="en-US" sz="2200" dirty="0"/>
          </a:p>
        </p:txBody>
      </p:sp>
      <p:sp>
        <p:nvSpPr>
          <p:cNvPr id="7" name="Text 4"/>
          <p:cNvSpPr/>
          <p:nvPr/>
        </p:nvSpPr>
        <p:spPr>
          <a:xfrm>
            <a:off x="4821674" y="4525804"/>
            <a:ext cx="3536156" cy="1290042"/>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Bywa rozumiana jako średnia strata dla całego batcha lub zbioru danych. Dzięki temu model wie, "w którą stronę" ma korygować swoje parametry podczas uczenia.</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51258" y="526613"/>
            <a:ext cx="7614285" cy="1429226"/>
          </a:xfrm>
          <a:prstGeom prst="rect">
            <a:avLst/>
          </a:prstGeom>
          <a:noFill/>
          <a:ln/>
        </p:spPr>
        <p:txBody>
          <a:bodyPr wrap="square" lIns="0" tIns="0" rIns="0" bIns="0" rtlCol="0" anchor="t"/>
          <a:lstStyle/>
          <a:p>
            <a:pPr algn="l" indent="0" marL="0">
              <a:lnSpc>
                <a:spcPts val="5600"/>
              </a:lnSpc>
              <a:buNone/>
            </a:pPr>
            <a:r>
              <a:rPr lang="en-US" sz="4300" dirty="0">
                <a:solidFill>
                  <a:srgbClr val="532418"/>
                </a:solidFill>
                <a:latin typeface="Marcellus" pitchFamily="34" charset="0"/>
                <a:ea typeface="Marcellus" pitchFamily="34" charset="-122"/>
                <a:cs typeface="Marcellus" pitchFamily="34" charset="-120"/>
              </a:rPr>
              <a:t>Podsumowanie: Który optymalizator wybrać?</a:t>
            </a:r>
            <a:endParaRPr lang="en-US" sz="4300" dirty="0"/>
          </a:p>
        </p:txBody>
      </p:sp>
      <p:sp>
        <p:nvSpPr>
          <p:cNvPr id="4" name="Text 1"/>
          <p:cNvSpPr/>
          <p:nvPr/>
        </p:nvSpPr>
        <p:spPr>
          <a:xfrm>
            <a:off x="6251258" y="2338268"/>
            <a:ext cx="2378750" cy="630912"/>
          </a:xfrm>
          <a:prstGeom prst="rect">
            <a:avLst/>
          </a:prstGeom>
          <a:noFill/>
          <a:ln/>
        </p:spPr>
        <p:txBody>
          <a:bodyPr wrap="none" lIns="0" tIns="0" rIns="0" bIns="0" rtlCol="0" anchor="t"/>
          <a:lstStyle/>
          <a:p>
            <a:pPr algn="ctr" indent="0" marL="0">
              <a:lnSpc>
                <a:spcPts val="4950"/>
              </a:lnSpc>
              <a:buNone/>
            </a:pPr>
            <a:r>
              <a:rPr lang="en-US" sz="4950" dirty="0">
                <a:solidFill>
                  <a:srgbClr val="67534F"/>
                </a:solidFill>
                <a:latin typeface="Marcellus" pitchFamily="34" charset="0"/>
                <a:ea typeface="Marcellus" pitchFamily="34" charset="-122"/>
                <a:cs typeface="Marcellus" pitchFamily="34" charset="-120"/>
              </a:rPr>
              <a:t>0.79</a:t>
            </a:r>
            <a:endParaRPr lang="en-US" sz="4950" dirty="0"/>
          </a:p>
        </p:txBody>
      </p:sp>
      <p:sp>
        <p:nvSpPr>
          <p:cNvPr id="5" name="Text 2"/>
          <p:cNvSpPr/>
          <p:nvPr/>
        </p:nvSpPr>
        <p:spPr>
          <a:xfrm>
            <a:off x="6251258" y="3208139"/>
            <a:ext cx="2378750" cy="357307"/>
          </a:xfrm>
          <a:prstGeom prst="rect">
            <a:avLst/>
          </a:prstGeom>
          <a:noFill/>
          <a:ln/>
        </p:spPr>
        <p:txBody>
          <a:bodyPr wrap="none" lIns="0" tIns="0" rIns="0" bIns="0" rtlCol="0" anchor="t"/>
          <a:lstStyle/>
          <a:p>
            <a:pPr algn="ctr" indent="0" marL="0">
              <a:lnSpc>
                <a:spcPts val="2800"/>
              </a:lnSpc>
              <a:buNone/>
            </a:pPr>
            <a:r>
              <a:rPr lang="en-US" sz="2150" dirty="0">
                <a:solidFill>
                  <a:srgbClr val="67534F"/>
                </a:solidFill>
                <a:latin typeface="Marcellus" pitchFamily="34" charset="0"/>
                <a:ea typeface="Marcellus" pitchFamily="34" charset="-122"/>
                <a:cs typeface="Marcellus" pitchFamily="34" charset="-120"/>
              </a:rPr>
              <a:t>SGD</a:t>
            </a:r>
            <a:endParaRPr lang="en-US" sz="2150" dirty="0"/>
          </a:p>
        </p:txBody>
      </p:sp>
      <p:sp>
        <p:nvSpPr>
          <p:cNvPr id="6" name="Text 3"/>
          <p:cNvSpPr/>
          <p:nvPr/>
        </p:nvSpPr>
        <p:spPr>
          <a:xfrm>
            <a:off x="6251258" y="3680103"/>
            <a:ext cx="2378750" cy="496967"/>
          </a:xfrm>
          <a:prstGeom prst="rect">
            <a:avLst/>
          </a:prstGeom>
          <a:noFill/>
          <a:ln/>
        </p:spPr>
        <p:txBody>
          <a:bodyPr wrap="square" lIns="0" tIns="0" rIns="0" bIns="0" rtlCol="0" anchor="t"/>
          <a:lstStyle/>
          <a:p>
            <a:pPr algn="ctr"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Prosty i stabilny, ale wymaga tuningu</a:t>
            </a:r>
            <a:endParaRPr lang="en-US" sz="1500" dirty="0"/>
          </a:p>
        </p:txBody>
      </p:sp>
      <p:sp>
        <p:nvSpPr>
          <p:cNvPr id="7" name="Text 4"/>
          <p:cNvSpPr/>
          <p:nvPr/>
        </p:nvSpPr>
        <p:spPr>
          <a:xfrm>
            <a:off x="8868966" y="2338268"/>
            <a:ext cx="2378750" cy="630912"/>
          </a:xfrm>
          <a:prstGeom prst="rect">
            <a:avLst/>
          </a:prstGeom>
          <a:noFill/>
          <a:ln/>
        </p:spPr>
        <p:txBody>
          <a:bodyPr wrap="none" lIns="0" tIns="0" rIns="0" bIns="0" rtlCol="0" anchor="t"/>
          <a:lstStyle/>
          <a:p>
            <a:pPr algn="ctr" indent="0" marL="0">
              <a:lnSpc>
                <a:spcPts val="4950"/>
              </a:lnSpc>
              <a:buNone/>
            </a:pPr>
            <a:r>
              <a:rPr lang="en-US" sz="4950" dirty="0">
                <a:solidFill>
                  <a:srgbClr val="67534F"/>
                </a:solidFill>
                <a:latin typeface="Marcellus" pitchFamily="34" charset="0"/>
                <a:ea typeface="Marcellus" pitchFamily="34" charset="-122"/>
                <a:cs typeface="Marcellus" pitchFamily="34" charset="-120"/>
              </a:rPr>
              <a:t>0.19</a:t>
            </a:r>
            <a:endParaRPr lang="en-US" sz="4950" dirty="0"/>
          </a:p>
        </p:txBody>
      </p:sp>
      <p:sp>
        <p:nvSpPr>
          <p:cNvPr id="8" name="Text 5"/>
          <p:cNvSpPr/>
          <p:nvPr/>
        </p:nvSpPr>
        <p:spPr>
          <a:xfrm>
            <a:off x="8868966" y="3208139"/>
            <a:ext cx="2378750" cy="357307"/>
          </a:xfrm>
          <a:prstGeom prst="rect">
            <a:avLst/>
          </a:prstGeom>
          <a:noFill/>
          <a:ln/>
        </p:spPr>
        <p:txBody>
          <a:bodyPr wrap="none" lIns="0" tIns="0" rIns="0" bIns="0" rtlCol="0" anchor="t"/>
          <a:lstStyle/>
          <a:p>
            <a:pPr algn="ctr" indent="0" marL="0">
              <a:lnSpc>
                <a:spcPts val="2800"/>
              </a:lnSpc>
              <a:buNone/>
            </a:pPr>
            <a:r>
              <a:rPr lang="en-US" sz="2150" dirty="0">
                <a:solidFill>
                  <a:srgbClr val="67534F"/>
                </a:solidFill>
                <a:latin typeface="Marcellus" pitchFamily="34" charset="0"/>
                <a:ea typeface="Marcellus" pitchFamily="34" charset="-122"/>
                <a:cs typeface="Marcellus" pitchFamily="34" charset="-120"/>
              </a:rPr>
              <a:t>Momentum</a:t>
            </a:r>
            <a:endParaRPr lang="en-US" sz="2150" dirty="0"/>
          </a:p>
        </p:txBody>
      </p:sp>
      <p:sp>
        <p:nvSpPr>
          <p:cNvPr id="9" name="Text 6"/>
          <p:cNvSpPr/>
          <p:nvPr/>
        </p:nvSpPr>
        <p:spPr>
          <a:xfrm>
            <a:off x="8868966" y="3680103"/>
            <a:ext cx="2378750" cy="496967"/>
          </a:xfrm>
          <a:prstGeom prst="rect">
            <a:avLst/>
          </a:prstGeom>
          <a:noFill/>
          <a:ln/>
        </p:spPr>
        <p:txBody>
          <a:bodyPr wrap="square" lIns="0" tIns="0" rIns="0" bIns="0" rtlCol="0" anchor="t"/>
          <a:lstStyle/>
          <a:p>
            <a:pPr algn="ctr"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Szybsza zbieżność, wygładzone kroki</a:t>
            </a:r>
            <a:endParaRPr lang="en-US" sz="1500" dirty="0"/>
          </a:p>
        </p:txBody>
      </p:sp>
      <p:sp>
        <p:nvSpPr>
          <p:cNvPr id="10" name="Text 7"/>
          <p:cNvSpPr/>
          <p:nvPr/>
        </p:nvSpPr>
        <p:spPr>
          <a:xfrm>
            <a:off x="11486674" y="2338268"/>
            <a:ext cx="2378869" cy="630912"/>
          </a:xfrm>
          <a:prstGeom prst="rect">
            <a:avLst/>
          </a:prstGeom>
          <a:noFill/>
          <a:ln/>
        </p:spPr>
        <p:txBody>
          <a:bodyPr wrap="none" lIns="0" tIns="0" rIns="0" bIns="0" rtlCol="0" anchor="t"/>
          <a:lstStyle/>
          <a:p>
            <a:pPr algn="ctr" indent="0" marL="0">
              <a:lnSpc>
                <a:spcPts val="4950"/>
              </a:lnSpc>
              <a:buNone/>
            </a:pPr>
            <a:r>
              <a:rPr lang="en-US" sz="4950" dirty="0">
                <a:solidFill>
                  <a:srgbClr val="67534F"/>
                </a:solidFill>
                <a:latin typeface="Marcellus" pitchFamily="34" charset="0"/>
                <a:ea typeface="Marcellus" pitchFamily="34" charset="-122"/>
                <a:cs typeface="Marcellus" pitchFamily="34" charset="-120"/>
              </a:rPr>
              <a:t>0.20</a:t>
            </a:r>
            <a:endParaRPr lang="en-US" sz="4950" dirty="0"/>
          </a:p>
        </p:txBody>
      </p:sp>
      <p:sp>
        <p:nvSpPr>
          <p:cNvPr id="11" name="Text 8"/>
          <p:cNvSpPr/>
          <p:nvPr/>
        </p:nvSpPr>
        <p:spPr>
          <a:xfrm>
            <a:off x="11486674" y="3208139"/>
            <a:ext cx="2378869" cy="357307"/>
          </a:xfrm>
          <a:prstGeom prst="rect">
            <a:avLst/>
          </a:prstGeom>
          <a:noFill/>
          <a:ln/>
        </p:spPr>
        <p:txBody>
          <a:bodyPr wrap="none" lIns="0" tIns="0" rIns="0" bIns="0" rtlCol="0" anchor="t"/>
          <a:lstStyle/>
          <a:p>
            <a:pPr algn="ctr" indent="0" marL="0">
              <a:lnSpc>
                <a:spcPts val="2800"/>
              </a:lnSpc>
              <a:buNone/>
            </a:pPr>
            <a:r>
              <a:rPr lang="en-US" sz="2150" dirty="0">
                <a:solidFill>
                  <a:srgbClr val="67534F"/>
                </a:solidFill>
                <a:latin typeface="Marcellus" pitchFamily="34" charset="0"/>
                <a:ea typeface="Marcellus" pitchFamily="34" charset="-122"/>
                <a:cs typeface="Marcellus" pitchFamily="34" charset="-120"/>
              </a:rPr>
              <a:t>Adam</a:t>
            </a:r>
            <a:endParaRPr lang="en-US" sz="2150" dirty="0"/>
          </a:p>
        </p:txBody>
      </p:sp>
      <p:sp>
        <p:nvSpPr>
          <p:cNvPr id="12" name="Text 9"/>
          <p:cNvSpPr/>
          <p:nvPr/>
        </p:nvSpPr>
        <p:spPr>
          <a:xfrm>
            <a:off x="11486674" y="3680103"/>
            <a:ext cx="2378869" cy="496967"/>
          </a:xfrm>
          <a:prstGeom prst="rect">
            <a:avLst/>
          </a:prstGeom>
          <a:noFill/>
          <a:ln/>
        </p:spPr>
        <p:txBody>
          <a:bodyPr wrap="square" lIns="0" tIns="0" rIns="0" bIns="0" rtlCol="0" anchor="t"/>
          <a:lstStyle/>
          <a:p>
            <a:pPr algn="ctr"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Uniwersalny, działa "od strzału"</a:t>
            </a:r>
            <a:endParaRPr lang="en-US" sz="1500" dirty="0"/>
          </a:p>
        </p:txBody>
      </p:sp>
      <p:sp>
        <p:nvSpPr>
          <p:cNvPr id="13" name="Text 10"/>
          <p:cNvSpPr/>
          <p:nvPr/>
        </p:nvSpPr>
        <p:spPr>
          <a:xfrm>
            <a:off x="8868966" y="4655106"/>
            <a:ext cx="2378750" cy="630912"/>
          </a:xfrm>
          <a:prstGeom prst="rect">
            <a:avLst/>
          </a:prstGeom>
          <a:noFill/>
          <a:ln/>
        </p:spPr>
        <p:txBody>
          <a:bodyPr wrap="none" lIns="0" tIns="0" rIns="0" bIns="0" rtlCol="0" anchor="t"/>
          <a:lstStyle/>
          <a:p>
            <a:pPr algn="ctr" indent="0" marL="0">
              <a:lnSpc>
                <a:spcPts val="4950"/>
              </a:lnSpc>
              <a:buNone/>
            </a:pPr>
            <a:r>
              <a:rPr lang="en-US" sz="4950" dirty="0">
                <a:solidFill>
                  <a:srgbClr val="67534F"/>
                </a:solidFill>
                <a:latin typeface="Marcellus" pitchFamily="34" charset="0"/>
                <a:ea typeface="Marcellus" pitchFamily="34" charset="-122"/>
                <a:cs typeface="Marcellus" pitchFamily="34" charset="-120"/>
              </a:rPr>
              <a:t>0.19</a:t>
            </a:r>
            <a:endParaRPr lang="en-US" sz="4950" dirty="0"/>
          </a:p>
        </p:txBody>
      </p:sp>
      <p:sp>
        <p:nvSpPr>
          <p:cNvPr id="14" name="Text 11"/>
          <p:cNvSpPr/>
          <p:nvPr/>
        </p:nvSpPr>
        <p:spPr>
          <a:xfrm>
            <a:off x="8868966" y="5524976"/>
            <a:ext cx="2378750" cy="357307"/>
          </a:xfrm>
          <a:prstGeom prst="rect">
            <a:avLst/>
          </a:prstGeom>
          <a:noFill/>
          <a:ln/>
        </p:spPr>
        <p:txBody>
          <a:bodyPr wrap="none" lIns="0" tIns="0" rIns="0" bIns="0" rtlCol="0" anchor="t"/>
          <a:lstStyle/>
          <a:p>
            <a:pPr algn="ctr" indent="0" marL="0">
              <a:lnSpc>
                <a:spcPts val="2800"/>
              </a:lnSpc>
              <a:buNone/>
            </a:pPr>
            <a:r>
              <a:rPr lang="en-US" sz="2150" dirty="0">
                <a:solidFill>
                  <a:srgbClr val="67534F"/>
                </a:solidFill>
                <a:latin typeface="Marcellus" pitchFamily="34" charset="0"/>
                <a:ea typeface="Marcellus" pitchFamily="34" charset="-122"/>
                <a:cs typeface="Marcellus" pitchFamily="34" charset="-120"/>
              </a:rPr>
              <a:t>RMSProp</a:t>
            </a:r>
            <a:endParaRPr lang="en-US" sz="2150" dirty="0"/>
          </a:p>
        </p:txBody>
      </p:sp>
      <p:sp>
        <p:nvSpPr>
          <p:cNvPr id="15" name="Text 12"/>
          <p:cNvSpPr/>
          <p:nvPr/>
        </p:nvSpPr>
        <p:spPr>
          <a:xfrm>
            <a:off x="8868966" y="5996940"/>
            <a:ext cx="2378750" cy="496967"/>
          </a:xfrm>
          <a:prstGeom prst="rect">
            <a:avLst/>
          </a:prstGeom>
          <a:noFill/>
          <a:ln/>
        </p:spPr>
        <p:txBody>
          <a:bodyPr wrap="square" lIns="0" tIns="0" rIns="0" bIns="0" rtlCol="0" anchor="t"/>
          <a:lstStyle/>
          <a:p>
            <a:pPr algn="ctr"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Najlepszy wynik w tym eksperymencie</a:t>
            </a:r>
            <a:endParaRPr lang="en-US" sz="1500" dirty="0"/>
          </a:p>
        </p:txBody>
      </p:sp>
      <p:sp>
        <p:nvSpPr>
          <p:cNvPr id="16" name="Text 13"/>
          <p:cNvSpPr/>
          <p:nvPr/>
        </p:nvSpPr>
        <p:spPr>
          <a:xfrm>
            <a:off x="6251258" y="6708934"/>
            <a:ext cx="7614285" cy="993934"/>
          </a:xfrm>
          <a:prstGeom prst="rect">
            <a:avLst/>
          </a:prstGeom>
          <a:noFill/>
          <a:ln/>
        </p:spPr>
        <p:txBody>
          <a:bodyPr wrap="squar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RMSProp, podobnie jak Adam, adaptuje krok uczenia, ale bez dodatkowego momentum drugiego rzędu, więc często jest nieco "wolniejszy", za to bardziej stabilny. Dobrze działa w sieciach rekurencyjnych, bo ogranicza wzrost gradientów na długich sekwencjach.</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04317"/>
            <a:ext cx="6720721"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Po co nam optymalizator?</a:t>
            </a:r>
            <a:endParaRPr lang="en-US" sz="4450" dirty="0"/>
          </a:p>
        </p:txBody>
      </p:sp>
      <p:sp>
        <p:nvSpPr>
          <p:cNvPr id="3" name="Shape 1"/>
          <p:cNvSpPr/>
          <p:nvPr/>
        </p:nvSpPr>
        <p:spPr>
          <a:xfrm>
            <a:off x="793790" y="2342912"/>
            <a:ext cx="6422231" cy="2241947"/>
          </a:xfrm>
          <a:prstGeom prst="roundRect">
            <a:avLst>
              <a:gd name="adj" fmla="val 3718"/>
            </a:avLst>
          </a:prstGeom>
          <a:solidFill>
            <a:srgbClr val="FFFFF4"/>
          </a:solidFill>
          <a:ln w="22860">
            <a:solidFill>
              <a:srgbClr val="FFE0CC"/>
            </a:solidFill>
            <a:prstDash val="solid"/>
          </a:ln>
        </p:spPr>
      </p:sp>
      <p:sp>
        <p:nvSpPr>
          <p:cNvPr id="4" name="Shape 2"/>
          <p:cNvSpPr/>
          <p:nvPr/>
        </p:nvSpPr>
        <p:spPr>
          <a:xfrm>
            <a:off x="1015008" y="2564130"/>
            <a:ext cx="595313" cy="595313"/>
          </a:xfrm>
          <a:prstGeom prst="roundRect">
            <a:avLst>
              <a:gd name="adj" fmla="val 15358451"/>
            </a:avLst>
          </a:prstGeom>
          <a:solidFill>
            <a:srgbClr val="FF954F"/>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78719" y="2727722"/>
            <a:ext cx="267891" cy="267891"/>
          </a:xfrm>
          <a:prstGeom prst="rect">
            <a:avLst/>
          </a:prstGeom>
        </p:spPr>
      </p:pic>
      <p:sp>
        <p:nvSpPr>
          <p:cNvPr id="6" name="Text 3"/>
          <p:cNvSpPr/>
          <p:nvPr/>
        </p:nvSpPr>
        <p:spPr>
          <a:xfrm>
            <a:off x="1015008" y="3357801"/>
            <a:ext cx="2952750"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Tłumaczenie gradientu</a:t>
            </a:r>
            <a:endParaRPr lang="en-US" sz="2200" dirty="0"/>
          </a:p>
        </p:txBody>
      </p:sp>
      <p:sp>
        <p:nvSpPr>
          <p:cNvPr id="7" name="Text 4"/>
          <p:cNvSpPr/>
          <p:nvPr/>
        </p:nvSpPr>
        <p:spPr>
          <a:xfrm>
            <a:off x="1015008" y="3847624"/>
            <a:ext cx="5979795"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Przekształca gradient (pochodną) na konkretną zmianę wag sieci</a:t>
            </a:r>
            <a:endParaRPr lang="en-US" sz="1550" dirty="0"/>
          </a:p>
        </p:txBody>
      </p:sp>
      <p:sp>
        <p:nvSpPr>
          <p:cNvPr id="8" name="Shape 5"/>
          <p:cNvSpPr/>
          <p:nvPr/>
        </p:nvSpPr>
        <p:spPr>
          <a:xfrm>
            <a:off x="7414379" y="2342912"/>
            <a:ext cx="6422231" cy="2241947"/>
          </a:xfrm>
          <a:prstGeom prst="roundRect">
            <a:avLst>
              <a:gd name="adj" fmla="val 3718"/>
            </a:avLst>
          </a:prstGeom>
          <a:solidFill>
            <a:srgbClr val="FFFFF4"/>
          </a:solidFill>
          <a:ln w="22860">
            <a:solidFill>
              <a:srgbClr val="FFE0CC"/>
            </a:solidFill>
            <a:prstDash val="solid"/>
          </a:ln>
        </p:spPr>
      </p:sp>
      <p:sp>
        <p:nvSpPr>
          <p:cNvPr id="9" name="Shape 6"/>
          <p:cNvSpPr/>
          <p:nvPr/>
        </p:nvSpPr>
        <p:spPr>
          <a:xfrm>
            <a:off x="7635597" y="2564130"/>
            <a:ext cx="595313" cy="595313"/>
          </a:xfrm>
          <a:prstGeom prst="roundRect">
            <a:avLst>
              <a:gd name="adj" fmla="val 15358451"/>
            </a:avLst>
          </a:prstGeom>
          <a:solidFill>
            <a:srgbClr val="FF954F"/>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9308" y="2727722"/>
            <a:ext cx="267891" cy="267891"/>
          </a:xfrm>
          <a:prstGeom prst="rect">
            <a:avLst/>
          </a:prstGeom>
        </p:spPr>
      </p:pic>
      <p:sp>
        <p:nvSpPr>
          <p:cNvPr id="11" name="Text 7"/>
          <p:cNvSpPr/>
          <p:nvPr/>
        </p:nvSpPr>
        <p:spPr>
          <a:xfrm>
            <a:off x="7635597" y="3357801"/>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Kierunek i wielkość</a:t>
            </a:r>
            <a:endParaRPr lang="en-US" sz="2200" dirty="0"/>
          </a:p>
        </p:txBody>
      </p:sp>
      <p:sp>
        <p:nvSpPr>
          <p:cNvPr id="12" name="Text 8"/>
          <p:cNvSpPr/>
          <p:nvPr/>
        </p:nvSpPr>
        <p:spPr>
          <a:xfrm>
            <a:off x="7635597" y="3847624"/>
            <a:ext cx="5979795"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Decyduje o kierunku i wielkości kroku (np. stała wartość × współczynnik uczenia)</a:t>
            </a:r>
            <a:endParaRPr lang="en-US" sz="1550" dirty="0"/>
          </a:p>
        </p:txBody>
      </p:sp>
      <p:sp>
        <p:nvSpPr>
          <p:cNvPr id="13" name="Shape 9"/>
          <p:cNvSpPr/>
          <p:nvPr/>
        </p:nvSpPr>
        <p:spPr>
          <a:xfrm>
            <a:off x="793790" y="4783217"/>
            <a:ext cx="6422231" cy="2241947"/>
          </a:xfrm>
          <a:prstGeom prst="roundRect">
            <a:avLst>
              <a:gd name="adj" fmla="val 3718"/>
            </a:avLst>
          </a:prstGeom>
          <a:solidFill>
            <a:srgbClr val="FFFFF4"/>
          </a:solidFill>
          <a:ln w="22860">
            <a:solidFill>
              <a:srgbClr val="FFE0CC"/>
            </a:solidFill>
            <a:prstDash val="solid"/>
          </a:ln>
        </p:spPr>
      </p:sp>
      <p:sp>
        <p:nvSpPr>
          <p:cNvPr id="14" name="Shape 10"/>
          <p:cNvSpPr/>
          <p:nvPr/>
        </p:nvSpPr>
        <p:spPr>
          <a:xfrm>
            <a:off x="1015008" y="5004435"/>
            <a:ext cx="595313" cy="595313"/>
          </a:xfrm>
          <a:prstGeom prst="roundRect">
            <a:avLst>
              <a:gd name="adj" fmla="val 15358451"/>
            </a:avLst>
          </a:prstGeom>
          <a:solidFill>
            <a:srgbClr val="FF954F"/>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8719" y="5168027"/>
            <a:ext cx="267891" cy="267891"/>
          </a:xfrm>
          <a:prstGeom prst="rect">
            <a:avLst/>
          </a:prstGeom>
        </p:spPr>
      </p:pic>
      <p:sp>
        <p:nvSpPr>
          <p:cNvPr id="16" name="Text 11"/>
          <p:cNvSpPr/>
          <p:nvPr/>
        </p:nvSpPr>
        <p:spPr>
          <a:xfrm>
            <a:off x="1015008" y="5798106"/>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Akumulacja historii</a:t>
            </a:r>
            <a:endParaRPr lang="en-US" sz="2200" dirty="0"/>
          </a:p>
        </p:txBody>
      </p:sp>
      <p:sp>
        <p:nvSpPr>
          <p:cNvPr id="17" name="Text 12"/>
          <p:cNvSpPr/>
          <p:nvPr/>
        </p:nvSpPr>
        <p:spPr>
          <a:xfrm>
            <a:off x="1015008" y="6287929"/>
            <a:ext cx="5979795"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Może akumulować historię gradientów, aby przyspieszyć uczenie w "trudnych" wymiarach</a:t>
            </a:r>
            <a:endParaRPr lang="en-US" sz="1550" dirty="0"/>
          </a:p>
        </p:txBody>
      </p:sp>
      <p:sp>
        <p:nvSpPr>
          <p:cNvPr id="18" name="Shape 13"/>
          <p:cNvSpPr/>
          <p:nvPr/>
        </p:nvSpPr>
        <p:spPr>
          <a:xfrm>
            <a:off x="7414379" y="4783217"/>
            <a:ext cx="6422231" cy="2241947"/>
          </a:xfrm>
          <a:prstGeom prst="roundRect">
            <a:avLst>
              <a:gd name="adj" fmla="val 3718"/>
            </a:avLst>
          </a:prstGeom>
          <a:solidFill>
            <a:srgbClr val="FFFFF4"/>
          </a:solidFill>
          <a:ln w="22860">
            <a:solidFill>
              <a:srgbClr val="FFE0CC"/>
            </a:solidFill>
            <a:prstDash val="solid"/>
          </a:ln>
        </p:spPr>
      </p:sp>
      <p:sp>
        <p:nvSpPr>
          <p:cNvPr id="19" name="Shape 14"/>
          <p:cNvSpPr/>
          <p:nvPr/>
        </p:nvSpPr>
        <p:spPr>
          <a:xfrm>
            <a:off x="7635597" y="5004435"/>
            <a:ext cx="595313" cy="595313"/>
          </a:xfrm>
          <a:prstGeom prst="roundRect">
            <a:avLst>
              <a:gd name="adj" fmla="val 15358451"/>
            </a:avLst>
          </a:prstGeom>
          <a:solidFill>
            <a:srgbClr val="FF954F"/>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99308" y="5168027"/>
            <a:ext cx="267891" cy="267891"/>
          </a:xfrm>
          <a:prstGeom prst="rect">
            <a:avLst/>
          </a:prstGeom>
        </p:spPr>
      </p:pic>
      <p:sp>
        <p:nvSpPr>
          <p:cNvPr id="21" name="Text 15"/>
          <p:cNvSpPr/>
          <p:nvPr/>
        </p:nvSpPr>
        <p:spPr>
          <a:xfrm>
            <a:off x="7635597" y="5798106"/>
            <a:ext cx="2855714"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Wyrównywanie różnic</a:t>
            </a:r>
            <a:endParaRPr lang="en-US" sz="2200" dirty="0"/>
          </a:p>
        </p:txBody>
      </p:sp>
      <p:sp>
        <p:nvSpPr>
          <p:cNvPr id="22" name="Text 16"/>
          <p:cNvSpPr/>
          <p:nvPr/>
        </p:nvSpPr>
        <p:spPr>
          <a:xfrm>
            <a:off x="7635597" y="6287929"/>
            <a:ext cx="5979795"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Wyrównuje różnice skal między parametrami lub adaptuje się do zmiennego szumu w gradientach</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029200" y="0"/>
            <a:ext cx="9601200" cy="8229600"/>
          </a:xfrm>
          <a:prstGeom prst="rect">
            <a:avLst/>
          </a:prstGeom>
        </p:spPr>
      </p:pic>
      <p:sp>
        <p:nvSpPr>
          <p:cNvPr id="3" name="Text 0"/>
          <p:cNvSpPr/>
          <p:nvPr/>
        </p:nvSpPr>
        <p:spPr>
          <a:xfrm>
            <a:off x="793790" y="701040"/>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Kategoria</a:t>
            </a:r>
            <a:endParaRPr lang="en-US" sz="2200" dirty="0"/>
          </a:p>
        </p:txBody>
      </p:sp>
      <p:sp>
        <p:nvSpPr>
          <p:cNvPr id="4" name="Text 1"/>
          <p:cNvSpPr/>
          <p:nvPr/>
        </p:nvSpPr>
        <p:spPr>
          <a:xfrm>
            <a:off x="793790" y="1151096"/>
            <a:ext cx="3898821" cy="2225278"/>
          </a:xfrm>
          <a:prstGeom prst="rect">
            <a:avLst/>
          </a:prstGeom>
          <a:noFill/>
          <a:ln/>
        </p:spPr>
        <p:txBody>
          <a:bodyPr wrap="squar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Metody pierwszego rzędu</a:t>
            </a:r>
            <a:endParaRPr lang="en-US" sz="4450" dirty="0"/>
          </a:p>
        </p:txBody>
      </p:sp>
      <p:sp>
        <p:nvSpPr>
          <p:cNvPr id="5" name="Text 2"/>
          <p:cNvSpPr/>
          <p:nvPr/>
        </p:nvSpPr>
        <p:spPr>
          <a:xfrm>
            <a:off x="793790" y="3674031"/>
            <a:ext cx="3898821" cy="1032034"/>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Klasyczne podejścia do optymalizacji, które wykorzystują informację o gradiencie funkcji kosztu do aktualizacji parametrów modelu.</a:t>
            </a:r>
            <a:endParaRPr lang="en-US" sz="1550" dirty="0"/>
          </a:p>
        </p:txBody>
      </p:sp>
      <p:pic>
        <p:nvPicPr>
          <p:cNvPr id="6" name="Image 1" descr="preencoded.png">    </p:cNvPr>
          <p:cNvPicPr>
            <a:picLocks noChangeAspect="1"/>
          </p:cNvPicPr>
          <p:nvPr/>
        </p:nvPicPr>
        <p:blipFill>
          <a:blip r:embed="rId2"/>
          <a:stretch>
            <a:fillRect/>
          </a:stretch>
        </p:blipFill>
        <p:spPr>
          <a:xfrm>
            <a:off x="793790" y="4929307"/>
            <a:ext cx="3898821" cy="25991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47474" y="513874"/>
            <a:ext cx="8435697" cy="698421"/>
          </a:xfrm>
          <a:prstGeom prst="rect">
            <a:avLst/>
          </a:prstGeom>
          <a:noFill/>
          <a:ln/>
        </p:spPr>
        <p:txBody>
          <a:bodyPr wrap="none" lIns="0" tIns="0" rIns="0" bIns="0" rtlCol="0" anchor="t"/>
          <a:lstStyle/>
          <a:p>
            <a:pPr algn="l" indent="0" marL="0">
              <a:lnSpc>
                <a:spcPts val="5450"/>
              </a:lnSpc>
              <a:buNone/>
            </a:pPr>
            <a:r>
              <a:rPr lang="en-US" sz="4200" dirty="0">
                <a:solidFill>
                  <a:srgbClr val="532418"/>
                </a:solidFill>
                <a:latin typeface="Marcellus" pitchFamily="34" charset="0"/>
                <a:ea typeface="Marcellus" pitchFamily="34" charset="-122"/>
                <a:cs typeface="Marcellus" pitchFamily="34" charset="-120"/>
              </a:rPr>
              <a:t>SGD – Stochastic Gradient Descent</a:t>
            </a:r>
            <a:endParaRPr lang="en-US" sz="4200" dirty="0"/>
          </a:p>
        </p:txBody>
      </p:sp>
      <p:sp>
        <p:nvSpPr>
          <p:cNvPr id="3" name="Text 1"/>
          <p:cNvSpPr/>
          <p:nvPr/>
        </p:nvSpPr>
        <p:spPr>
          <a:xfrm>
            <a:off x="747474" y="1660684"/>
            <a:ext cx="5524262" cy="972026"/>
          </a:xfrm>
          <a:prstGeom prst="rect">
            <a:avLst/>
          </a:prstGeom>
          <a:noFill/>
          <a:ln/>
        </p:spPr>
        <p:txBody>
          <a:bodyPr wrap="square" lIns="0" tIns="0" rIns="0" bIns="0" rtlCol="0" anchor="t"/>
          <a:lstStyle/>
          <a:p>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Klasyczny optymalizator, który aktualizuje wagi, korzystając z gradientu obliczonego na małej losowej próbce (mini-batch). Jest prosty, stabilny i często działa świetnie przy dużych modelach i odpowiednim tuningu learning rate.</a:t>
            </a:r>
            <a:endParaRPr lang="en-US" sz="1450" dirty="0"/>
          </a:p>
        </p:txBody>
      </p:sp>
      <p:sp>
        <p:nvSpPr>
          <p:cNvPr id="4" name="Text 2"/>
          <p:cNvSpPr/>
          <p:nvPr/>
        </p:nvSpPr>
        <p:spPr>
          <a:xfrm>
            <a:off x="747474" y="2800826"/>
            <a:ext cx="5524262" cy="486013"/>
          </a:xfrm>
          <a:prstGeom prst="rect">
            <a:avLst/>
          </a:prstGeom>
          <a:noFill/>
          <a:ln/>
        </p:spPr>
        <p:txBody>
          <a:bodyPr wrap="square" lIns="0" tIns="0" rIns="0" bIns="0" rtlCol="0" anchor="t"/>
          <a:lstStyle/>
          <a:p>
            <a:pPr algn="l" indent="0" marL="0">
              <a:lnSpc>
                <a:spcPts val="1900"/>
              </a:lnSpc>
              <a:buNone/>
            </a:pPr>
            <a:r>
              <a:rPr lang="en-US" sz="1450" b="1" dirty="0">
                <a:solidFill>
                  <a:srgbClr val="67534F"/>
                </a:solidFill>
                <a:latin typeface="Montserrat" pitchFamily="34" charset="0"/>
                <a:ea typeface="Montserrat" pitchFamily="34" charset="-122"/>
                <a:cs typeface="Montserrat" pitchFamily="34" charset="-120"/>
              </a:rPr>
              <a:t>Stochastyczny spadek gradientu</a:t>
            </a:r>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 to fundament nowoczesnych metod optymalizacji w uczeniu głębokim.</a:t>
            </a:r>
            <a:endParaRPr lang="en-US" sz="1450" dirty="0"/>
          </a:p>
        </p:txBody>
      </p:sp>
      <p:pic>
        <p:nvPicPr>
          <p:cNvPr id="5" name="Image 0" descr="preencoded.png">    </p:cNvPr>
          <p:cNvPicPr>
            <a:picLocks noChangeAspect="1"/>
          </p:cNvPicPr>
          <p:nvPr/>
        </p:nvPicPr>
        <p:blipFill>
          <a:blip r:embed="rId1"/>
          <a:stretch>
            <a:fillRect/>
          </a:stretch>
        </p:blipFill>
        <p:spPr>
          <a:xfrm>
            <a:off x="6735128" y="1702713"/>
            <a:ext cx="7155299" cy="5781437"/>
          </a:xfrm>
          <a:prstGeom prst="rect">
            <a:avLst/>
          </a:prstGeom>
        </p:spPr>
      </p:pic>
      <p:sp>
        <p:nvSpPr>
          <p:cNvPr id="6" name="Text 3"/>
          <p:cNvSpPr/>
          <p:nvPr/>
        </p:nvSpPr>
        <p:spPr>
          <a:xfrm>
            <a:off x="6735128" y="7694295"/>
            <a:ext cx="7155299" cy="243007"/>
          </a:xfrm>
          <a:prstGeom prst="rect">
            <a:avLst/>
          </a:prstGeom>
          <a:noFill/>
          <a:ln/>
        </p:spPr>
        <p:txBody>
          <a:bodyPr wrap="none" lIns="0" tIns="0" rIns="0" bIns="0" rtlCol="0" anchor="t"/>
          <a:lstStyle/>
          <a:p>
            <a:pPr algn="l" indent="0" marL="0">
              <a:lnSpc>
                <a:spcPts val="1900"/>
              </a:lnSpc>
              <a:buNone/>
            </a:pP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77641"/>
            <a:ext cx="570607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SGD z momentum</a:t>
            </a:r>
            <a:endParaRPr lang="en-US" sz="4450" dirty="0"/>
          </a:p>
        </p:txBody>
      </p:sp>
      <p:pic>
        <p:nvPicPr>
          <p:cNvPr id="3" name="Image 0" descr="preencoded.png">    </p:cNvPr>
          <p:cNvPicPr>
            <a:picLocks noChangeAspect="1"/>
          </p:cNvPicPr>
          <p:nvPr/>
        </p:nvPicPr>
        <p:blipFill>
          <a:blip r:embed="rId1"/>
          <a:stretch>
            <a:fillRect/>
          </a:stretch>
        </p:blipFill>
        <p:spPr>
          <a:xfrm>
            <a:off x="793790" y="3216235"/>
            <a:ext cx="4347567" cy="793790"/>
          </a:xfrm>
          <a:prstGeom prst="rect">
            <a:avLst/>
          </a:prstGeom>
        </p:spPr>
      </p:pic>
      <p:sp>
        <p:nvSpPr>
          <p:cNvPr id="4" name="Text 1"/>
          <p:cNvSpPr/>
          <p:nvPr/>
        </p:nvSpPr>
        <p:spPr>
          <a:xfrm>
            <a:off x="992148" y="4208383"/>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Bezwładność ruchu</a:t>
            </a:r>
            <a:endParaRPr lang="en-US" sz="2200" dirty="0"/>
          </a:p>
        </p:txBody>
      </p:sp>
      <p:sp>
        <p:nvSpPr>
          <p:cNvPr id="5" name="Text 2"/>
          <p:cNvSpPr/>
          <p:nvPr/>
        </p:nvSpPr>
        <p:spPr>
          <a:xfrm>
            <a:off x="992148" y="4698206"/>
            <a:ext cx="395085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Dodaje "bezwładność" do ruchu po powierzchni funkcji kosztu</a:t>
            </a:r>
            <a:endParaRPr lang="en-US" sz="1550" dirty="0"/>
          </a:p>
        </p:txBody>
      </p:sp>
      <p:pic>
        <p:nvPicPr>
          <p:cNvPr id="6" name="Image 1" descr="preencoded.png">    </p:cNvPr>
          <p:cNvPicPr>
            <a:picLocks noChangeAspect="1"/>
          </p:cNvPicPr>
          <p:nvPr/>
        </p:nvPicPr>
        <p:blipFill>
          <a:blip r:embed="rId2"/>
          <a:stretch>
            <a:fillRect/>
          </a:stretch>
        </p:blipFill>
        <p:spPr>
          <a:xfrm>
            <a:off x="5141357" y="3216235"/>
            <a:ext cx="4347567" cy="793790"/>
          </a:xfrm>
          <a:prstGeom prst="rect">
            <a:avLst/>
          </a:prstGeom>
        </p:spPr>
      </p:pic>
      <p:sp>
        <p:nvSpPr>
          <p:cNvPr id="7" name="Text 3"/>
          <p:cNvSpPr/>
          <p:nvPr/>
        </p:nvSpPr>
        <p:spPr>
          <a:xfrm>
            <a:off x="5339715" y="4208383"/>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Pamięć kroków</a:t>
            </a:r>
            <a:endParaRPr lang="en-US" sz="2200" dirty="0"/>
          </a:p>
        </p:txBody>
      </p:sp>
      <p:sp>
        <p:nvSpPr>
          <p:cNvPr id="8" name="Text 4"/>
          <p:cNvSpPr/>
          <p:nvPr/>
        </p:nvSpPr>
        <p:spPr>
          <a:xfrm>
            <a:off x="5339715" y="4698206"/>
            <a:ext cx="3950851"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Zamiast reagować tylko na aktualny gradient, wykorzystuje też poprzednie kroki</a:t>
            </a:r>
            <a:endParaRPr lang="en-US" sz="1550" dirty="0"/>
          </a:p>
        </p:txBody>
      </p:sp>
      <p:pic>
        <p:nvPicPr>
          <p:cNvPr id="9" name="Image 2" descr="preencoded.png">    </p:cNvPr>
          <p:cNvPicPr>
            <a:picLocks noChangeAspect="1"/>
          </p:cNvPicPr>
          <p:nvPr/>
        </p:nvPicPr>
        <p:blipFill>
          <a:blip r:embed="rId3"/>
          <a:stretch>
            <a:fillRect/>
          </a:stretch>
        </p:blipFill>
        <p:spPr>
          <a:xfrm>
            <a:off x="9488924" y="3216235"/>
            <a:ext cx="4347567" cy="793790"/>
          </a:xfrm>
          <a:prstGeom prst="rect">
            <a:avLst/>
          </a:prstGeom>
        </p:spPr>
      </p:pic>
      <p:sp>
        <p:nvSpPr>
          <p:cNvPr id="10" name="Text 5"/>
          <p:cNvSpPr/>
          <p:nvPr/>
        </p:nvSpPr>
        <p:spPr>
          <a:xfrm>
            <a:off x="9687282" y="4208383"/>
            <a:ext cx="347269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Szybsze pokonywanie dolin</a:t>
            </a:r>
            <a:endParaRPr lang="en-US" sz="2200" dirty="0"/>
          </a:p>
        </p:txBody>
      </p:sp>
      <p:sp>
        <p:nvSpPr>
          <p:cNvPr id="11" name="Text 6"/>
          <p:cNvSpPr/>
          <p:nvPr/>
        </p:nvSpPr>
        <p:spPr>
          <a:xfrm>
            <a:off x="9687282" y="4698206"/>
            <a:ext cx="395085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Dzięki temu szybciej pokonuje doliny i wolniej "gubi się" w płaskich regionach</a:t>
            </a:r>
            <a:endParaRPr lang="en-US" sz="1550" dirty="0"/>
          </a:p>
        </p:txBody>
      </p:sp>
      <p:sp>
        <p:nvSpPr>
          <p:cNvPr id="12" name="Text 7"/>
          <p:cNvSpPr/>
          <p:nvPr/>
        </p:nvSpPr>
        <p:spPr>
          <a:xfrm>
            <a:off x="793790" y="5893832"/>
            <a:ext cx="13042821"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Warianty: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Momentum</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Nesterov Momentum</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9207103"/>
          </a:xfrm>
          <a:prstGeom prst="rect">
            <a:avLst/>
          </a:prstGeom>
        </p:spPr>
      </p:pic>
      <p:sp>
        <p:nvSpPr>
          <p:cNvPr id="3" name="Text 0"/>
          <p:cNvSpPr/>
          <p:nvPr/>
        </p:nvSpPr>
        <p:spPr>
          <a:xfrm>
            <a:off x="6111716" y="429935"/>
            <a:ext cx="2247305" cy="292179"/>
          </a:xfrm>
          <a:prstGeom prst="rect">
            <a:avLst/>
          </a:prstGeom>
          <a:noFill/>
          <a:ln/>
        </p:spPr>
        <p:txBody>
          <a:bodyPr wrap="none" lIns="0" tIns="0" rIns="0" bIns="0" rtlCol="0" anchor="t"/>
          <a:lstStyle/>
          <a:p>
            <a:pPr algn="l" indent="0" marL="0">
              <a:lnSpc>
                <a:spcPts val="2300"/>
              </a:lnSpc>
              <a:buNone/>
            </a:pPr>
            <a:r>
              <a:rPr lang="en-US" sz="1750" dirty="0">
                <a:solidFill>
                  <a:srgbClr val="532418"/>
                </a:solidFill>
                <a:latin typeface="Marcellus" pitchFamily="34" charset="0"/>
                <a:ea typeface="Marcellus" pitchFamily="34" charset="-122"/>
                <a:cs typeface="Marcellus" pitchFamily="34" charset="-120"/>
              </a:rPr>
              <a:t>Kategoria</a:t>
            </a:r>
            <a:endParaRPr lang="en-US" sz="1750" dirty="0"/>
          </a:p>
        </p:txBody>
      </p:sp>
      <p:sp>
        <p:nvSpPr>
          <p:cNvPr id="4" name="Text 1"/>
          <p:cNvSpPr/>
          <p:nvPr/>
        </p:nvSpPr>
        <p:spPr>
          <a:xfrm>
            <a:off x="6111716" y="784622"/>
            <a:ext cx="4494728" cy="584240"/>
          </a:xfrm>
          <a:prstGeom prst="rect">
            <a:avLst/>
          </a:prstGeom>
          <a:noFill/>
          <a:ln/>
        </p:spPr>
        <p:txBody>
          <a:bodyPr wrap="none" lIns="0" tIns="0" rIns="0" bIns="0" rtlCol="0" anchor="t"/>
          <a:lstStyle/>
          <a:p>
            <a:pPr algn="l" indent="0" marL="0">
              <a:lnSpc>
                <a:spcPts val="4600"/>
              </a:lnSpc>
              <a:buNone/>
            </a:pPr>
            <a:r>
              <a:rPr lang="en-US" sz="3500" dirty="0">
                <a:solidFill>
                  <a:srgbClr val="532418"/>
                </a:solidFill>
                <a:latin typeface="Marcellus" pitchFamily="34" charset="0"/>
                <a:ea typeface="Marcellus" pitchFamily="34" charset="-122"/>
                <a:cs typeface="Marcellus" pitchFamily="34" charset="-120"/>
              </a:rPr>
              <a:t>Metody adaptacyjne</a:t>
            </a:r>
            <a:endParaRPr lang="en-US" sz="3500" dirty="0"/>
          </a:p>
        </p:txBody>
      </p:sp>
      <p:pic>
        <p:nvPicPr>
          <p:cNvPr id="5" name="Image 1" descr="preencoded.png">    </p:cNvPr>
          <p:cNvPicPr>
            <a:picLocks noChangeAspect="1"/>
          </p:cNvPicPr>
          <p:nvPr/>
        </p:nvPicPr>
        <p:blipFill>
          <a:blip r:embed="rId2"/>
          <a:stretch>
            <a:fillRect/>
          </a:stretch>
        </p:blipFill>
        <p:spPr>
          <a:xfrm>
            <a:off x="6111716" y="1603296"/>
            <a:ext cx="7893368" cy="6591776"/>
          </a:xfrm>
          <a:prstGeom prst="rect">
            <a:avLst/>
          </a:prstGeom>
        </p:spPr>
      </p:pic>
      <p:sp>
        <p:nvSpPr>
          <p:cNvPr id="6" name="Text 2"/>
          <p:cNvSpPr/>
          <p:nvPr/>
        </p:nvSpPr>
        <p:spPr>
          <a:xfrm>
            <a:off x="6111716" y="8370927"/>
            <a:ext cx="7893368" cy="406241"/>
          </a:xfrm>
          <a:prstGeom prst="rect">
            <a:avLst/>
          </a:prstGeom>
          <a:noFill/>
          <a:ln/>
        </p:spPr>
        <p:txBody>
          <a:bodyPr wrap="square" lIns="0" tIns="0" rIns="0" bIns="0" rtlCol="0" anchor="t"/>
          <a:lstStyle/>
          <a:p>
            <a:pPr algn="l" indent="0" marL="0">
              <a:lnSpc>
                <a:spcPts val="1600"/>
              </a:lnSpc>
              <a:buNone/>
            </a:pPr>
            <a:r>
              <a:rPr lang="en-US" sz="1200" dirty="0">
                <a:solidFill>
                  <a:srgbClr val="67534F"/>
                </a:solidFill>
                <a:latin typeface="Montserrat" pitchFamily="34" charset="0"/>
                <a:ea typeface="Montserrat" pitchFamily="34" charset="-122"/>
                <a:cs typeface="Montserrat" pitchFamily="34" charset="-120"/>
              </a:rPr>
              <a:t>Optymalizatory, które dopasowują wartość learning rate osobno dla każdego parametru, na podstawie historii gradientów.</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8398" y="357307"/>
            <a:ext cx="6819067" cy="484465"/>
          </a:xfrm>
          <a:prstGeom prst="rect">
            <a:avLst/>
          </a:prstGeom>
          <a:noFill/>
          <a:ln/>
        </p:spPr>
        <p:txBody>
          <a:bodyPr wrap="none" lIns="0" tIns="0" rIns="0" bIns="0" rtlCol="0" anchor="t"/>
          <a:lstStyle/>
          <a:p>
            <a:pPr algn="l" indent="0" marL="0">
              <a:lnSpc>
                <a:spcPts val="3800"/>
              </a:lnSpc>
              <a:buNone/>
            </a:pPr>
            <a:r>
              <a:rPr lang="en-US" sz="2900" dirty="0">
                <a:solidFill>
                  <a:srgbClr val="532418"/>
                </a:solidFill>
                <a:latin typeface="Marcellus" pitchFamily="34" charset="0"/>
                <a:ea typeface="Marcellus" pitchFamily="34" charset="-122"/>
                <a:cs typeface="Marcellus" pitchFamily="34" charset="-120"/>
              </a:rPr>
              <a:t>AdaGrad – Adaptive Gradient Algorithm</a:t>
            </a:r>
            <a:endParaRPr lang="en-US" sz="2900" dirty="0"/>
          </a:p>
        </p:txBody>
      </p:sp>
      <p:sp>
        <p:nvSpPr>
          <p:cNvPr id="3" name="Text 1"/>
          <p:cNvSpPr/>
          <p:nvPr/>
        </p:nvSpPr>
        <p:spPr>
          <a:xfrm>
            <a:off x="518398" y="1165741"/>
            <a:ext cx="1863209" cy="242173"/>
          </a:xfrm>
          <a:prstGeom prst="rect">
            <a:avLst/>
          </a:prstGeom>
          <a:noFill/>
          <a:ln/>
        </p:spPr>
        <p:txBody>
          <a:bodyPr wrap="none" lIns="0" tIns="0" rIns="0" bIns="0" rtlCol="0" anchor="t"/>
          <a:lstStyle/>
          <a:p>
            <a:pPr algn="l" indent="0" marL="0">
              <a:lnSpc>
                <a:spcPts val="1900"/>
              </a:lnSpc>
              <a:buNone/>
            </a:pPr>
            <a:r>
              <a:rPr lang="en-US" sz="1450" dirty="0">
                <a:solidFill>
                  <a:srgbClr val="532418"/>
                </a:solidFill>
                <a:latin typeface="Marcellus" pitchFamily="34" charset="0"/>
                <a:ea typeface="Marcellus" pitchFamily="34" charset="-122"/>
                <a:cs typeface="Marcellus" pitchFamily="34" charset="-120"/>
              </a:rPr>
              <a:t>Zalety</a:t>
            </a:r>
            <a:endParaRPr lang="en-US" sz="1450" dirty="0"/>
          </a:p>
        </p:txBody>
      </p:sp>
      <p:sp>
        <p:nvSpPr>
          <p:cNvPr id="4" name="Text 2"/>
          <p:cNvSpPr/>
          <p:nvPr/>
        </p:nvSpPr>
        <p:spPr>
          <a:xfrm>
            <a:off x="518398" y="1537454"/>
            <a:ext cx="6638687" cy="336947"/>
          </a:xfrm>
          <a:prstGeom prst="rect">
            <a:avLst/>
          </a:prstGeom>
          <a:noFill/>
          <a:ln/>
        </p:spPr>
        <p:txBody>
          <a:bodyPr wrap="square" lIns="0" tIns="0" rIns="0" bIns="0" rtlCol="0" anchor="t"/>
          <a:lstStyle/>
          <a:p>
            <a:pPr algn="l" indent="0" marL="0">
              <a:lnSpc>
                <a:spcPts val="1300"/>
              </a:lnSpc>
              <a:buNone/>
            </a:pPr>
            <a:r>
              <a:rPr lang="en-US" sz="1000" dirty="0">
                <a:solidFill>
                  <a:srgbClr val="67534F"/>
                </a:solidFill>
                <a:latin typeface="Montserrat" pitchFamily="34" charset="0"/>
                <a:ea typeface="Montserrat" pitchFamily="34" charset="-122"/>
                <a:cs typeface="Montserrat" pitchFamily="34" charset="-120"/>
              </a:rPr>
              <a:t>Zmniejsza krok uczenia dla parametrów, które często mają duży gradient. Idealny, gdy niektóre cechy pojawiają się bardzo rzadko (np. w NLP).</a:t>
            </a:r>
            <a:endParaRPr lang="en-US" sz="1000" dirty="0"/>
          </a:p>
        </p:txBody>
      </p:sp>
      <p:sp>
        <p:nvSpPr>
          <p:cNvPr id="5" name="Text 3"/>
          <p:cNvSpPr/>
          <p:nvPr/>
        </p:nvSpPr>
        <p:spPr>
          <a:xfrm>
            <a:off x="7480935" y="1165741"/>
            <a:ext cx="1863209" cy="242173"/>
          </a:xfrm>
          <a:prstGeom prst="rect">
            <a:avLst/>
          </a:prstGeom>
          <a:noFill/>
          <a:ln/>
        </p:spPr>
        <p:txBody>
          <a:bodyPr wrap="none" lIns="0" tIns="0" rIns="0" bIns="0" rtlCol="0" anchor="t"/>
          <a:lstStyle/>
          <a:p>
            <a:pPr algn="l" indent="0" marL="0">
              <a:lnSpc>
                <a:spcPts val="1900"/>
              </a:lnSpc>
              <a:buNone/>
            </a:pPr>
            <a:r>
              <a:rPr lang="en-US" sz="1450" dirty="0">
                <a:solidFill>
                  <a:srgbClr val="532418"/>
                </a:solidFill>
                <a:latin typeface="Marcellus" pitchFamily="34" charset="0"/>
                <a:ea typeface="Marcellus" pitchFamily="34" charset="-122"/>
                <a:cs typeface="Marcellus" pitchFamily="34" charset="-120"/>
              </a:rPr>
              <a:t>Problem</a:t>
            </a:r>
            <a:endParaRPr lang="en-US" sz="1450" dirty="0"/>
          </a:p>
        </p:txBody>
      </p:sp>
      <p:sp>
        <p:nvSpPr>
          <p:cNvPr id="6" name="Text 4"/>
          <p:cNvSpPr/>
          <p:nvPr/>
        </p:nvSpPr>
        <p:spPr>
          <a:xfrm>
            <a:off x="7480935" y="1537454"/>
            <a:ext cx="6638687" cy="168473"/>
          </a:xfrm>
          <a:prstGeom prst="rect">
            <a:avLst/>
          </a:prstGeom>
          <a:noFill/>
          <a:ln/>
        </p:spPr>
        <p:txBody>
          <a:bodyPr wrap="none" lIns="0" tIns="0" rIns="0" bIns="0" rtlCol="0" anchor="t"/>
          <a:lstStyle/>
          <a:p>
            <a:pPr algn="l" indent="0" marL="0">
              <a:lnSpc>
                <a:spcPts val="1300"/>
              </a:lnSpc>
              <a:buNone/>
            </a:pPr>
            <a:r>
              <a:rPr lang="en-US" sz="1000" dirty="0">
                <a:solidFill>
                  <a:srgbClr val="CC5200"/>
                </a:solidFill>
                <a:latin typeface="Montserrat" pitchFamily="34" charset="0"/>
                <a:ea typeface="Montserrat" pitchFamily="34" charset="-122"/>
                <a:cs typeface="Montserrat" pitchFamily="34" charset="-120"/>
              </a:rPr>
              <a:t>Learning rate szybko spada do bardzo małych wartości</a:t>
            </a:r>
            <a:pPr algn="l" indent="0" marL="0">
              <a:lnSpc>
                <a:spcPts val="1300"/>
              </a:lnSpc>
              <a:buNone/>
            </a:pPr>
            <a:r>
              <a:rPr lang="en-US" sz="1000" dirty="0">
                <a:solidFill>
                  <a:srgbClr val="67534F"/>
                </a:solidFill>
                <a:latin typeface="Montserrat" pitchFamily="34" charset="0"/>
                <a:ea typeface="Montserrat" pitchFamily="34" charset="-122"/>
                <a:cs typeface="Montserrat" pitchFamily="34" charset="-120"/>
              </a:rPr>
              <a:t>, co może zatrzymać proces uczenia.</a:t>
            </a:r>
            <a:endParaRPr lang="en-US" sz="1000" dirty="0"/>
          </a:p>
        </p:txBody>
      </p:sp>
      <p:pic>
        <p:nvPicPr>
          <p:cNvPr id="7" name="Image 0" descr="preencoded.png">    </p:cNvPr>
          <p:cNvPicPr>
            <a:picLocks noChangeAspect="1"/>
          </p:cNvPicPr>
          <p:nvPr/>
        </p:nvPicPr>
        <p:blipFill>
          <a:blip r:embed="rId1"/>
          <a:stretch>
            <a:fillRect/>
          </a:stretch>
        </p:blipFill>
        <p:spPr>
          <a:xfrm>
            <a:off x="3774877" y="2136696"/>
            <a:ext cx="7080528" cy="57355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16969" y="435531"/>
            <a:ext cx="7258645" cy="483037"/>
          </a:xfrm>
          <a:prstGeom prst="rect">
            <a:avLst/>
          </a:prstGeom>
          <a:noFill/>
          <a:ln/>
        </p:spPr>
        <p:txBody>
          <a:bodyPr wrap="none" lIns="0" tIns="0" rIns="0" bIns="0" rtlCol="0" anchor="t"/>
          <a:lstStyle/>
          <a:p>
            <a:pPr algn="l" indent="0" marL="0">
              <a:lnSpc>
                <a:spcPts val="3800"/>
              </a:lnSpc>
              <a:buNone/>
            </a:pPr>
            <a:r>
              <a:rPr lang="en-US" sz="2900" dirty="0">
                <a:solidFill>
                  <a:srgbClr val="532418"/>
                </a:solidFill>
                <a:latin typeface="Marcellus" pitchFamily="34" charset="0"/>
                <a:ea typeface="Marcellus" pitchFamily="34" charset="-122"/>
                <a:cs typeface="Marcellus" pitchFamily="34" charset="-120"/>
              </a:rPr>
              <a:t>RMSProp – Root Mean Square Propagation</a:t>
            </a:r>
            <a:endParaRPr lang="en-US" sz="2900" dirty="0"/>
          </a:p>
        </p:txBody>
      </p:sp>
      <p:sp>
        <p:nvSpPr>
          <p:cNvPr id="3" name="Shape 1"/>
          <p:cNvSpPr/>
          <p:nvPr/>
        </p:nvSpPr>
        <p:spPr>
          <a:xfrm>
            <a:off x="516969" y="1177052"/>
            <a:ext cx="6733580" cy="775930"/>
          </a:xfrm>
          <a:prstGeom prst="roundRect">
            <a:avLst>
              <a:gd name="adj" fmla="val 9428"/>
            </a:avLst>
          </a:prstGeom>
          <a:solidFill>
            <a:srgbClr val="FFFFF4">
              <a:alpha val="95000"/>
            </a:srgbClr>
          </a:solidFill>
          <a:ln w="15240">
            <a:solidFill>
              <a:srgbClr val="FFE0CC"/>
            </a:solidFill>
            <a:prstDash val="solid"/>
          </a:ln>
        </p:spPr>
      </p:sp>
      <p:sp>
        <p:nvSpPr>
          <p:cNvPr id="4" name="Shape 2"/>
          <p:cNvSpPr/>
          <p:nvPr/>
        </p:nvSpPr>
        <p:spPr>
          <a:xfrm>
            <a:off x="501729" y="1177052"/>
            <a:ext cx="60960" cy="775930"/>
          </a:xfrm>
          <a:prstGeom prst="roundRect">
            <a:avLst>
              <a:gd name="adj" fmla="val 89059"/>
            </a:avLst>
          </a:prstGeom>
          <a:solidFill>
            <a:srgbClr val="FF954F"/>
          </a:solidFill>
          <a:ln/>
        </p:spPr>
      </p:sp>
      <p:sp>
        <p:nvSpPr>
          <p:cNvPr id="5" name="Text 3"/>
          <p:cNvSpPr/>
          <p:nvPr/>
        </p:nvSpPr>
        <p:spPr>
          <a:xfrm>
            <a:off x="707112" y="1321475"/>
            <a:ext cx="2699028" cy="241578"/>
          </a:xfrm>
          <a:prstGeom prst="rect">
            <a:avLst/>
          </a:prstGeom>
          <a:noFill/>
          <a:ln/>
        </p:spPr>
        <p:txBody>
          <a:bodyPr wrap="none" lIns="0" tIns="0" rIns="0" bIns="0" rtlCol="0" anchor="t"/>
          <a:lstStyle/>
          <a:p>
            <a:pPr algn="l" indent="0" marL="0">
              <a:lnSpc>
                <a:spcPts val="1900"/>
              </a:lnSpc>
              <a:buNone/>
            </a:pPr>
            <a:r>
              <a:rPr lang="en-US" sz="1450" dirty="0">
                <a:solidFill>
                  <a:srgbClr val="67534F"/>
                </a:solidFill>
                <a:latin typeface="Marcellus" pitchFamily="34" charset="0"/>
                <a:ea typeface="Marcellus" pitchFamily="34" charset="-122"/>
                <a:cs typeface="Marcellus" pitchFamily="34" charset="-120"/>
              </a:rPr>
              <a:t>Rozwiązanie problemu AdaGrad</a:t>
            </a:r>
            <a:endParaRPr lang="en-US" sz="1450" dirty="0"/>
          </a:p>
        </p:txBody>
      </p:sp>
      <p:sp>
        <p:nvSpPr>
          <p:cNvPr id="6" name="Text 4"/>
          <p:cNvSpPr/>
          <p:nvPr/>
        </p:nvSpPr>
        <p:spPr>
          <a:xfrm>
            <a:off x="707112" y="1640562"/>
            <a:ext cx="6399014" cy="167997"/>
          </a:xfrm>
          <a:prstGeom prst="rect">
            <a:avLst/>
          </a:prstGeom>
          <a:noFill/>
          <a:ln/>
        </p:spPr>
        <p:txBody>
          <a:bodyPr wrap="none" lIns="0" tIns="0" rIns="0" bIns="0" rtlCol="0" anchor="t"/>
          <a:lstStyle/>
          <a:p>
            <a:pPr algn="l" indent="0" marL="0">
              <a:lnSpc>
                <a:spcPts val="1300"/>
              </a:lnSpc>
              <a:buNone/>
            </a:pPr>
            <a:r>
              <a:rPr lang="en-US" sz="1000" dirty="0">
                <a:solidFill>
                  <a:srgbClr val="67534F"/>
                </a:solidFill>
                <a:latin typeface="Montserrat" pitchFamily="34" charset="0"/>
                <a:ea typeface="Montserrat" pitchFamily="34" charset="-122"/>
                <a:cs typeface="Montserrat" pitchFamily="34" charset="-120"/>
              </a:rPr>
              <a:t>Zamiast sumować wszystkie gradienty, używa wykładniczej średniej ruchomej</a:t>
            </a:r>
            <a:endParaRPr lang="en-US" sz="1000" dirty="0"/>
          </a:p>
        </p:txBody>
      </p:sp>
      <p:sp>
        <p:nvSpPr>
          <p:cNvPr id="7" name="Shape 5"/>
          <p:cNvSpPr/>
          <p:nvPr/>
        </p:nvSpPr>
        <p:spPr>
          <a:xfrm>
            <a:off x="7379732" y="1177052"/>
            <a:ext cx="6733699" cy="775930"/>
          </a:xfrm>
          <a:prstGeom prst="roundRect">
            <a:avLst>
              <a:gd name="adj" fmla="val 9428"/>
            </a:avLst>
          </a:prstGeom>
          <a:solidFill>
            <a:srgbClr val="FFFFF4">
              <a:alpha val="95000"/>
            </a:srgbClr>
          </a:solidFill>
          <a:ln w="15240">
            <a:solidFill>
              <a:srgbClr val="FFE0CC"/>
            </a:solidFill>
            <a:prstDash val="solid"/>
          </a:ln>
        </p:spPr>
      </p:sp>
      <p:sp>
        <p:nvSpPr>
          <p:cNvPr id="8" name="Shape 6"/>
          <p:cNvSpPr/>
          <p:nvPr/>
        </p:nvSpPr>
        <p:spPr>
          <a:xfrm>
            <a:off x="7364492" y="1177052"/>
            <a:ext cx="60960" cy="775930"/>
          </a:xfrm>
          <a:prstGeom prst="roundRect">
            <a:avLst>
              <a:gd name="adj" fmla="val 89059"/>
            </a:avLst>
          </a:prstGeom>
          <a:solidFill>
            <a:srgbClr val="FF954F"/>
          </a:solidFill>
          <a:ln/>
        </p:spPr>
      </p:sp>
      <p:sp>
        <p:nvSpPr>
          <p:cNvPr id="9" name="Text 7"/>
          <p:cNvSpPr/>
          <p:nvPr/>
        </p:nvSpPr>
        <p:spPr>
          <a:xfrm>
            <a:off x="7569875" y="1321475"/>
            <a:ext cx="1953697" cy="241578"/>
          </a:xfrm>
          <a:prstGeom prst="rect">
            <a:avLst/>
          </a:prstGeom>
          <a:noFill/>
          <a:ln/>
        </p:spPr>
        <p:txBody>
          <a:bodyPr wrap="none" lIns="0" tIns="0" rIns="0" bIns="0" rtlCol="0" anchor="t"/>
          <a:lstStyle/>
          <a:p>
            <a:pPr algn="l" indent="0" marL="0">
              <a:lnSpc>
                <a:spcPts val="1900"/>
              </a:lnSpc>
              <a:buNone/>
            </a:pPr>
            <a:r>
              <a:rPr lang="en-US" sz="1450" dirty="0">
                <a:solidFill>
                  <a:srgbClr val="67534F"/>
                </a:solidFill>
                <a:latin typeface="Marcellus" pitchFamily="34" charset="0"/>
                <a:ea typeface="Marcellus" pitchFamily="34" charset="-122"/>
                <a:cs typeface="Marcellus" pitchFamily="34" charset="-120"/>
              </a:rPr>
              <a:t>Stabilność learning rate</a:t>
            </a:r>
            <a:endParaRPr lang="en-US" sz="1450" dirty="0"/>
          </a:p>
        </p:txBody>
      </p:sp>
      <p:sp>
        <p:nvSpPr>
          <p:cNvPr id="10" name="Text 8"/>
          <p:cNvSpPr/>
          <p:nvPr/>
        </p:nvSpPr>
        <p:spPr>
          <a:xfrm>
            <a:off x="7569875" y="1640562"/>
            <a:ext cx="6399133" cy="167997"/>
          </a:xfrm>
          <a:prstGeom prst="rect">
            <a:avLst/>
          </a:prstGeom>
          <a:noFill/>
          <a:ln/>
        </p:spPr>
        <p:txBody>
          <a:bodyPr wrap="none" lIns="0" tIns="0" rIns="0" bIns="0" rtlCol="0" anchor="t"/>
          <a:lstStyle/>
          <a:p>
            <a:pPr algn="l" indent="0" marL="0">
              <a:lnSpc>
                <a:spcPts val="1300"/>
              </a:lnSpc>
              <a:buNone/>
            </a:pPr>
            <a:r>
              <a:rPr lang="en-US" sz="1000" dirty="0">
                <a:solidFill>
                  <a:srgbClr val="67534F"/>
                </a:solidFill>
                <a:latin typeface="Montserrat" pitchFamily="34" charset="0"/>
                <a:ea typeface="Montserrat" pitchFamily="34" charset="-122"/>
                <a:cs typeface="Montserrat" pitchFamily="34" charset="-120"/>
              </a:rPr>
              <a:t>Dzięki temu learning rate nie gaśnie za szybko i pozostaje stabilny przez cały proces treningu</a:t>
            </a:r>
            <a:endParaRPr lang="en-US" sz="1000" dirty="0"/>
          </a:p>
        </p:txBody>
      </p:sp>
      <p:pic>
        <p:nvPicPr>
          <p:cNvPr id="11" name="Image 0" descr="preencoded.png">    </p:cNvPr>
          <p:cNvPicPr>
            <a:picLocks noChangeAspect="1"/>
          </p:cNvPicPr>
          <p:nvPr/>
        </p:nvPicPr>
        <p:blipFill>
          <a:blip r:embed="rId1"/>
          <a:stretch>
            <a:fillRect/>
          </a:stretch>
        </p:blipFill>
        <p:spPr>
          <a:xfrm>
            <a:off x="3849291" y="2098358"/>
            <a:ext cx="6931700" cy="569559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2025-11-23T15:45:54Z</dcterms:created>
  <dcterms:modified xsi:type="dcterms:W3CDTF">2025-11-23T15:45:54Z</dcterms:modified>
</cp:coreProperties>
</file>